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33"/>
  </p:notesMasterIdLst>
  <p:sldIdLst>
    <p:sldId id="256" r:id="rId5"/>
    <p:sldId id="297"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83" r:id="rId27"/>
    <p:sldId id="277" r:id="rId28"/>
    <p:sldId id="278" r:id="rId29"/>
    <p:sldId id="279" r:id="rId30"/>
    <p:sldId id="280" r:id="rId31"/>
    <p:sldId id="294" r:id="rId3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4" roundtripDataSignature="AMtx7mg56r8COdnWUkrrBTw/3jl8ndxVjA=="/>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2478439-2249-E1EC-A7AB-8851EB8D152A}" name="andre.trollip@finddx.org" initials="an" userId="S::urn:spo:guest#andre.trollip@finddx.org::" providerId="AD"/>
  <p188:author id="{A0BF55F1-DB94-4CBA-153D-88EB9840318B}" name="natacha milhano" initials="nm" userId="88c9fc77fb725f94"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ARNADAS, Céline" initials="BC" lastIdx="6" clrIdx="0">
    <p:extLst>
      <p:ext uri="{19B8F6BF-5375-455C-9EA6-DF929625EA0E}">
        <p15:presenceInfo xmlns:p15="http://schemas.microsoft.com/office/powerpoint/2012/main" userId="S::barnadasc@who.int::35dfe63f-973a-4484-af2b-caa2b0e5656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1D4BE3-9B04-F26C-E2D5-4407F79BCE71}" v="25" dt="2022-05-18T21:39:35.842"/>
    <p1510:client id="{2B1EDC2B-6692-A472-BC11-50D571CD7C70}" v="1" dt="2022-07-11T11:51:28.995"/>
    <p1510:client id="{4797E973-BCCC-C4EA-AA1B-2FB0961BD636}" v="7" dt="2022-07-12T14:10:37.281"/>
    <p1510:client id="{8E53B827-19B6-9F9B-11DF-820A9ADCA7A8}" v="1" dt="2022-06-06T11:35:17.812"/>
    <p1510:client id="{A1A40F86-21CF-4BD4-9E93-B612FEA0BD69}" v="12" dt="2022-05-03T15:22:36.870"/>
    <p1510:client id="{AFFDD853-CBC4-A565-9F79-8D87BF1F9BFC}" v="57" dt="2022-06-06T11:34:47.875"/>
    <p1510:client id="{B09D86B3-EA6B-210C-A935-9827CAEAF7FB}" v="17" dt="2022-05-31T07:55:28.006"/>
    <p1510:client id="{CE482105-327D-6799-FA48-8189D5595357}" v="209" dt="2022-05-03T13:24:00.371"/>
    <p1510:client id="{E9DE272C-E4F2-5525-660D-D9B88D460137}" v="28" dt="2022-07-12T13:11:22.102"/>
    <p1510:client id="{EF15BFAD-54E8-B755-3E58-17467A65E76C}" v="5" dt="2022-07-12T16:40:11.577"/>
    <p1510:client id="{FAA09C0A-0AD0-409D-3E7B-238957DF7FB1}" v="56" dt="2022-05-04T10:08:16.832"/>
  </p1510:revLst>
</p1510:revInfo>
</file>

<file path=ppt/tableStyles.xml><?xml version="1.0" encoding="utf-8"?>
<a:tblStyleLst xmlns:a="http://schemas.openxmlformats.org/drawingml/2006/main" def="{C351C41D-31DC-484F-9925-5734BF2BE965}">
  <a:tblStyle styleId="{C351C41D-31DC-484F-9925-5734BF2BE965}"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754"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customschemas.google.com/relationships/presentationmetadata" Target="metadata"/><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1" name="Google Shape;9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 name="Google Shape;174;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5" name="Google Shape;175;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8" name="Google Shape;188;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9" name="Google Shape;189;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8" name="Google Shape;198;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13</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5" name="Google Shape;225;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6" name="Google Shape;226;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14</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4" name="Google Shape;234;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1" name="Google Shape;241;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solidFill>
                <a:srgbClr val="C00000"/>
              </a:solidFill>
            </a:endParaRPr>
          </a:p>
        </p:txBody>
      </p:sp>
      <p:sp>
        <p:nvSpPr>
          <p:cNvPr id="242" name="Google Shape;242;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16</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2" name="Google Shape;252;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1" name="Google Shape;261;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2" name="Google Shape;262;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18</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0" name="Google Shape;270;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8" name="Google Shape;278;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9" name="Google Shape;279;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20</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I would change it to …, you will: know ….</a:t>
            </a:r>
            <a:endParaRPr/>
          </a:p>
        </p:txBody>
      </p:sp>
      <p:sp>
        <p:nvSpPr>
          <p:cNvPr id="100" name="Google Shape;100;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7" name="Google Shape;287;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8" name="Google Shape;288;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21</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6" name="Google Shape;296;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22</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6" name="Google Shape;296;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23</a:t>
            </a:fld>
            <a:endParaRPr/>
          </a:p>
        </p:txBody>
      </p:sp>
    </p:spTree>
    <p:extLst>
      <p:ext uri="{BB962C8B-B14F-4D97-AF65-F5344CB8AC3E}">
        <p14:creationId xmlns:p14="http://schemas.microsoft.com/office/powerpoint/2010/main" val="22480879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5" name="Google Shape;305;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3" name="Google Shape;313;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1" name="Google Shape;321;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2" name="Google Shape;332;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F7A6307-915A-134B-ACFB-C4EC86CF7165}" type="slidenum">
              <a:rPr lang="en-GB" smtClean="0"/>
              <a:t>28</a:t>
            </a:fld>
            <a:endParaRPr lang="en-GB" dirty="0"/>
          </a:p>
        </p:txBody>
      </p:sp>
    </p:spTree>
    <p:extLst>
      <p:ext uri="{BB962C8B-B14F-4D97-AF65-F5344CB8AC3E}">
        <p14:creationId xmlns:p14="http://schemas.microsoft.com/office/powerpoint/2010/main" val="12523520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8" name="Google Shape;10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6" name="Google Shape;11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Google Shape;124;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5" name="Google Shape;125;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5" name="Google Shape;135;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3" name="Google Shape;14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4" name="Google Shape;14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2" name="Google Shape;152;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3" name="Google Shape;153;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3" name="Google Shape;163;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4" name="Google Shape;164;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10</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SARS-CoV-2 Antigen Rapid Diagnostic Test Training Workshop – v2.0 | Safety for SARS-CoV-2 Antigen RDT testing </a:t>
            </a:r>
            <a:endParaRPr/>
          </a:p>
        </p:txBody>
      </p:sp>
      <p:sp>
        <p:nvSpPr>
          <p:cNvPr id="18" name="Google Shape;18;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9" name="Google Shape;19;p27"/>
          <p:cNvSpPr/>
          <p:nvPr/>
        </p:nvSpPr>
        <p:spPr>
          <a:xfrm>
            <a:off x="0" y="1010155"/>
            <a:ext cx="6394174" cy="5036476"/>
          </a:xfrm>
          <a:custGeom>
            <a:avLst/>
            <a:gdLst/>
            <a:ahLst/>
            <a:cxnLst/>
            <a:rect l="l" t="t" r="r" b="b"/>
            <a:pathLst>
              <a:path w="6394174" h="5036476" extrusionOk="0">
                <a:moveTo>
                  <a:pt x="0" y="0"/>
                </a:moveTo>
                <a:lnTo>
                  <a:pt x="6394174" y="0"/>
                </a:lnTo>
                <a:lnTo>
                  <a:pt x="5135055" y="5036476"/>
                </a:lnTo>
                <a:lnTo>
                  <a:pt x="0" y="5036476"/>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0" name="Google Shape;20;p27"/>
          <p:cNvSpPr txBox="1">
            <a:spLocks noGrp="1"/>
          </p:cNvSpPr>
          <p:nvPr>
            <p:ph type="ctrTitle"/>
          </p:nvPr>
        </p:nvSpPr>
        <p:spPr>
          <a:xfrm>
            <a:off x="838200" y="1122362"/>
            <a:ext cx="4588565" cy="2940351"/>
          </a:xfrm>
          <a:prstGeom prst="rect">
            <a:avLst/>
          </a:prstGeom>
          <a:noFill/>
          <a:ln>
            <a:noFill/>
          </a:ln>
        </p:spPr>
        <p:txBody>
          <a:bodyPr spcFirstLastPara="1" wrap="square" lIns="0" tIns="0" rIns="0" bIns="0" anchor="b" anchorCtr="0">
            <a:normAutofit/>
          </a:bodyPr>
          <a:lstStyle>
            <a:lvl1pPr lvl="0" algn="l">
              <a:lnSpc>
                <a:spcPct val="90000"/>
              </a:lnSpc>
              <a:spcBef>
                <a:spcPts val="0"/>
              </a:spcBef>
              <a:spcAft>
                <a:spcPts val="0"/>
              </a:spcAft>
              <a:buClr>
                <a:schemeClr val="lt1"/>
              </a:buClr>
              <a:buSzPts val="4000"/>
              <a:buFont typeface="Arial"/>
              <a:buNone/>
              <a:defRPr sz="4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27"/>
          <p:cNvSpPr txBox="1">
            <a:spLocks noGrp="1"/>
          </p:cNvSpPr>
          <p:nvPr>
            <p:ph type="subTitle" idx="1"/>
          </p:nvPr>
        </p:nvSpPr>
        <p:spPr>
          <a:xfrm>
            <a:off x="838200" y="4213184"/>
            <a:ext cx="3992217" cy="1044615"/>
          </a:xfrm>
          <a:prstGeom prst="rect">
            <a:avLst/>
          </a:prstGeom>
          <a:noFill/>
          <a:ln>
            <a:noFill/>
          </a:ln>
        </p:spPr>
        <p:txBody>
          <a:bodyPr spcFirstLastPara="1" wrap="square" lIns="0" tIns="0" rIns="0" bIns="0" anchor="t" anchorCtr="0">
            <a:normAutofit/>
          </a:bodyPr>
          <a:lstStyle>
            <a:lvl1pPr lvl="0" algn="l">
              <a:lnSpc>
                <a:spcPct val="90000"/>
              </a:lnSpc>
              <a:spcBef>
                <a:spcPts val="1000"/>
              </a:spcBef>
              <a:spcAft>
                <a:spcPts val="0"/>
              </a:spcAft>
              <a:buClr>
                <a:schemeClr val="lt1"/>
              </a:buClr>
              <a:buSzPts val="1800"/>
              <a:buNone/>
              <a:defRPr sz="1800">
                <a:solidFill>
                  <a:schemeClr val="lt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22" name="Google Shape;22;p27" descr="A close up of a sign&#10;&#10;Description automatically generated"/>
          <p:cNvPicPr preferRelativeResize="0"/>
          <p:nvPr/>
        </p:nvPicPr>
        <p:blipFill rotWithShape="1">
          <a:blip r:embed="rId2">
            <a:alphaModFix/>
          </a:blip>
          <a:srcRect/>
          <a:stretch/>
        </p:blipFill>
        <p:spPr>
          <a:xfrm>
            <a:off x="9402417" y="2789794"/>
            <a:ext cx="4262890" cy="3905899"/>
          </a:xfrm>
          <a:prstGeom prst="rect">
            <a:avLst/>
          </a:prstGeom>
          <a:noFill/>
          <a:ln>
            <a:noFill/>
          </a:ln>
        </p:spPr>
      </p:pic>
      <p:pic>
        <p:nvPicPr>
          <p:cNvPr id="23" name="Google Shape;23;p27" descr="A picture containing light, table, holding, person&#10;&#10;Description automatically generated"/>
          <p:cNvPicPr preferRelativeResize="0"/>
          <p:nvPr/>
        </p:nvPicPr>
        <p:blipFill rotWithShape="1">
          <a:blip r:embed="rId3">
            <a:alphaModFix/>
          </a:blip>
          <a:srcRect/>
          <a:stretch/>
        </p:blipFill>
        <p:spPr>
          <a:xfrm>
            <a:off x="4830417" y="2992002"/>
            <a:ext cx="5530421" cy="3486977"/>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3"/>
        <p:cNvGrpSpPr/>
        <p:nvPr/>
      </p:nvGrpSpPr>
      <p:grpSpPr>
        <a:xfrm>
          <a:off x="0" y="0"/>
          <a:ext cx="0" cy="0"/>
          <a:chOff x="0" y="0"/>
          <a:chExt cx="0" cy="0"/>
        </a:xfrm>
      </p:grpSpPr>
      <p:sp>
        <p:nvSpPr>
          <p:cNvPr id="74" name="Google Shape;74;p3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36"/>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6" name="Google Shape;76;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SARS-CoV-2 Antigen Rapid Diagnostic Test Training Workshop – v2.0 | Safety for SARS-CoV-2 Antigen RDT testing </a:t>
            </a:r>
            <a:endParaRPr/>
          </a:p>
        </p:txBody>
      </p:sp>
      <p:sp>
        <p:nvSpPr>
          <p:cNvPr id="78" name="Google Shape;78;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9"/>
        <p:cNvGrpSpPr/>
        <p:nvPr/>
      </p:nvGrpSpPr>
      <p:grpSpPr>
        <a:xfrm>
          <a:off x="0" y="0"/>
          <a:ext cx="0" cy="0"/>
          <a:chOff x="0" y="0"/>
          <a:chExt cx="0" cy="0"/>
        </a:xfrm>
      </p:grpSpPr>
      <p:sp>
        <p:nvSpPr>
          <p:cNvPr id="80" name="Google Shape;80;p37"/>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37"/>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SARS-CoV-2 Antigen Rapid Diagnostic Test Training Workshop – v2.0 | Safety for SARS-CoV-2 Antigen RDT testing </a:t>
            </a:r>
            <a:endParaRPr/>
          </a:p>
        </p:txBody>
      </p:sp>
      <p:sp>
        <p:nvSpPr>
          <p:cNvPr id="84" name="Google Shape;84;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Bullet List" type="tx">
  <p:cSld name="TITLE_AND_BODY">
    <p:spTree>
      <p:nvGrpSpPr>
        <p:cNvPr id="1" name="Shape 85"/>
        <p:cNvGrpSpPr/>
        <p:nvPr/>
      </p:nvGrpSpPr>
      <p:grpSpPr>
        <a:xfrm>
          <a:off x="0" y="0"/>
          <a:ext cx="0" cy="0"/>
          <a:chOff x="0" y="0"/>
          <a:chExt cx="0" cy="0"/>
        </a:xfrm>
      </p:grpSpPr>
      <p:sp>
        <p:nvSpPr>
          <p:cNvPr id="86" name="Google Shape;86;p3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3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295275" algn="l">
              <a:lnSpc>
                <a:spcPct val="90000"/>
              </a:lnSpc>
              <a:spcBef>
                <a:spcPts val="2100"/>
              </a:spcBef>
              <a:spcAft>
                <a:spcPts val="0"/>
              </a:spcAft>
              <a:buClr>
                <a:schemeClr val="dk1"/>
              </a:buClr>
              <a:buSzPts val="1050"/>
              <a:buChar char="•"/>
              <a:defRPr sz="2100"/>
            </a:lvl1pPr>
            <a:lvl2pPr marL="914400" lvl="1" indent="-295275" algn="l">
              <a:lnSpc>
                <a:spcPct val="90000"/>
              </a:lnSpc>
              <a:spcBef>
                <a:spcPts val="2100"/>
              </a:spcBef>
              <a:spcAft>
                <a:spcPts val="0"/>
              </a:spcAft>
              <a:buClr>
                <a:schemeClr val="dk1"/>
              </a:buClr>
              <a:buSzPts val="1050"/>
              <a:buChar char="•"/>
              <a:defRPr sz="2100"/>
            </a:lvl2pPr>
            <a:lvl3pPr marL="1371600" lvl="2" indent="-295275" algn="l">
              <a:lnSpc>
                <a:spcPct val="90000"/>
              </a:lnSpc>
              <a:spcBef>
                <a:spcPts val="2100"/>
              </a:spcBef>
              <a:spcAft>
                <a:spcPts val="0"/>
              </a:spcAft>
              <a:buClr>
                <a:schemeClr val="dk1"/>
              </a:buClr>
              <a:buSzPts val="1050"/>
              <a:buChar char="•"/>
              <a:defRPr sz="2100"/>
            </a:lvl3pPr>
            <a:lvl4pPr marL="1828800" lvl="3" indent="-295275" algn="l">
              <a:lnSpc>
                <a:spcPct val="90000"/>
              </a:lnSpc>
              <a:spcBef>
                <a:spcPts val="2100"/>
              </a:spcBef>
              <a:spcAft>
                <a:spcPts val="0"/>
              </a:spcAft>
              <a:buClr>
                <a:schemeClr val="dk1"/>
              </a:buClr>
              <a:buSzPts val="1050"/>
              <a:buChar char="•"/>
              <a:defRPr sz="2100"/>
            </a:lvl4pPr>
            <a:lvl5pPr marL="2286000" lvl="4" indent="-295275" algn="l">
              <a:lnSpc>
                <a:spcPct val="90000"/>
              </a:lnSpc>
              <a:spcBef>
                <a:spcPts val="2100"/>
              </a:spcBef>
              <a:spcAft>
                <a:spcPts val="0"/>
              </a:spcAft>
              <a:buClr>
                <a:schemeClr val="dk1"/>
              </a:buClr>
              <a:buSzPts val="1050"/>
              <a:buChar char="•"/>
              <a:defRPr sz="21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3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4"/>
        <p:cNvGrpSpPr/>
        <p:nvPr/>
      </p:nvGrpSpPr>
      <p:grpSpPr>
        <a:xfrm>
          <a:off x="0" y="0"/>
          <a:ext cx="0" cy="0"/>
          <a:chOff x="0" y="0"/>
          <a:chExt cx="0" cy="0"/>
        </a:xfrm>
      </p:grpSpPr>
      <p:sp>
        <p:nvSpPr>
          <p:cNvPr id="25" name="Google Shape;25;p28"/>
          <p:cNvSpPr/>
          <p:nvPr/>
        </p:nvSpPr>
        <p:spPr>
          <a:xfrm>
            <a:off x="-1" y="6311900"/>
            <a:ext cx="11353800" cy="570346"/>
          </a:xfrm>
          <a:custGeom>
            <a:avLst/>
            <a:gdLst/>
            <a:ahLst/>
            <a:cxnLst/>
            <a:rect l="l" t="t" r="r" b="b"/>
            <a:pathLst>
              <a:path w="11353800" h="570346" extrusionOk="0">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6" name="Google Shape;26;p28"/>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lvl1pPr lvl="0" algn="l">
              <a:lnSpc>
                <a:spcPct val="90000"/>
              </a:lnSpc>
              <a:spcBef>
                <a:spcPts val="0"/>
              </a:spcBef>
              <a:spcAft>
                <a:spcPts val="0"/>
              </a:spcAft>
              <a:buClr>
                <a:schemeClr val="accent1"/>
              </a:buClr>
              <a:buSzPts val="3600"/>
              <a:buFont typeface="Arial"/>
              <a:buNone/>
              <a:defRPr sz="3600">
                <a:solidFill>
                  <a:schemeClr val="accen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8"/>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lvl1pPr marL="457200" lvl="0" indent="-355600" algn="l">
              <a:lnSpc>
                <a:spcPct val="100000"/>
              </a:lnSpc>
              <a:spcBef>
                <a:spcPts val="1000"/>
              </a:spcBef>
              <a:spcAft>
                <a:spcPts val="0"/>
              </a:spcAft>
              <a:buClr>
                <a:schemeClr val="accent1"/>
              </a:buClr>
              <a:buSzPts val="2000"/>
              <a:buChar char="•"/>
              <a:defRPr sz="2000"/>
            </a:lvl1pPr>
            <a:lvl2pPr marL="914400" lvl="1" indent="-342900" algn="l">
              <a:lnSpc>
                <a:spcPct val="100000"/>
              </a:lnSpc>
              <a:spcBef>
                <a:spcPts val="500"/>
              </a:spcBef>
              <a:spcAft>
                <a:spcPts val="0"/>
              </a:spcAft>
              <a:buClr>
                <a:schemeClr val="accent1"/>
              </a:buClr>
              <a:buSzPts val="1800"/>
              <a:buChar char="•"/>
              <a:defRPr sz="1800"/>
            </a:lvl2pPr>
            <a:lvl3pPr marL="1371600" lvl="2" indent="-342900" algn="l">
              <a:lnSpc>
                <a:spcPct val="100000"/>
              </a:lnSpc>
              <a:spcBef>
                <a:spcPts val="500"/>
              </a:spcBef>
              <a:spcAft>
                <a:spcPts val="0"/>
              </a:spcAft>
              <a:buClr>
                <a:schemeClr val="accent1"/>
              </a:buClr>
              <a:buSzPts val="1800"/>
              <a:buChar char="•"/>
              <a:defRPr sz="1800"/>
            </a:lvl3pPr>
            <a:lvl4pPr marL="1828800" lvl="3" indent="-342900" algn="l">
              <a:lnSpc>
                <a:spcPct val="100000"/>
              </a:lnSpc>
              <a:spcBef>
                <a:spcPts val="500"/>
              </a:spcBef>
              <a:spcAft>
                <a:spcPts val="0"/>
              </a:spcAft>
              <a:buClr>
                <a:schemeClr val="accent1"/>
              </a:buClr>
              <a:buSzPts val="1800"/>
              <a:buChar char="•"/>
              <a:defRPr sz="1800"/>
            </a:lvl4pPr>
            <a:lvl5pPr marL="2286000" lvl="4" indent="-342900" algn="l">
              <a:lnSpc>
                <a:spcPct val="100000"/>
              </a:lnSpc>
              <a:spcBef>
                <a:spcPts val="500"/>
              </a:spcBef>
              <a:spcAft>
                <a:spcPts val="0"/>
              </a:spcAft>
              <a:buClr>
                <a:schemeClr val="accent1"/>
              </a:buClr>
              <a:buSzPts val="1800"/>
              <a:buChar char="•"/>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28"/>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sz="1000" b="1" i="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SARS-CoV-2 Antigen Rapid Diagnostic Test Training Workshop – v2.0 | Safety for SARS-CoV-2 Antigen RDT testing </a:t>
            </a:r>
            <a:endParaRPr/>
          </a:p>
        </p:txBody>
      </p:sp>
      <p:sp>
        <p:nvSpPr>
          <p:cNvPr id="29" name="Google Shape;29;p28"/>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0"/>
        <p:cNvGrpSpPr/>
        <p:nvPr/>
      </p:nvGrpSpPr>
      <p:grpSpPr>
        <a:xfrm>
          <a:off x="0" y="0"/>
          <a:ext cx="0" cy="0"/>
          <a:chOff x="0" y="0"/>
          <a:chExt cx="0" cy="0"/>
        </a:xfrm>
      </p:grpSpPr>
      <p:sp>
        <p:nvSpPr>
          <p:cNvPr id="31" name="Google Shape;31;p29"/>
          <p:cNvSpPr/>
          <p:nvPr/>
        </p:nvSpPr>
        <p:spPr>
          <a:xfrm>
            <a:off x="0" y="0"/>
            <a:ext cx="5627866" cy="6858000"/>
          </a:xfrm>
          <a:custGeom>
            <a:avLst/>
            <a:gdLst/>
            <a:ahLst/>
            <a:cxnLst/>
            <a:rect l="l" t="t" r="r" b="b"/>
            <a:pathLst>
              <a:path w="5627866" h="6858000" extrusionOk="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2" name="Google Shape;32;p29"/>
          <p:cNvSpPr txBox="1">
            <a:spLocks noGrp="1"/>
          </p:cNvSpPr>
          <p:nvPr>
            <p:ph type="title"/>
          </p:nvPr>
        </p:nvSpPr>
        <p:spPr>
          <a:xfrm>
            <a:off x="831850" y="0"/>
            <a:ext cx="3890621" cy="2257063"/>
          </a:xfrm>
          <a:prstGeom prst="rect">
            <a:avLst/>
          </a:prstGeom>
          <a:noFill/>
          <a:ln>
            <a:noFill/>
          </a:ln>
        </p:spPr>
        <p:txBody>
          <a:bodyPr spcFirstLastPara="1" wrap="square" lIns="0" tIns="0" rIns="0" bIns="0" anchor="b" anchorCtr="0">
            <a:normAutofit/>
          </a:bodyPr>
          <a:lstStyle>
            <a:lvl1pPr lvl="0" algn="l">
              <a:lnSpc>
                <a:spcPct val="90000"/>
              </a:lnSpc>
              <a:spcBef>
                <a:spcPts val="0"/>
              </a:spcBef>
              <a:spcAft>
                <a:spcPts val="0"/>
              </a:spcAft>
              <a:buClr>
                <a:schemeClr val="lt1"/>
              </a:buClr>
              <a:buSzPts val="3600"/>
              <a:buFont typeface="Arial"/>
              <a:buNone/>
              <a:defRPr sz="36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29"/>
          <p:cNvSpPr txBox="1">
            <a:spLocks noGrp="1"/>
          </p:cNvSpPr>
          <p:nvPr>
            <p:ph type="body" idx="1"/>
          </p:nvPr>
        </p:nvSpPr>
        <p:spPr>
          <a:xfrm>
            <a:off x="831850" y="2650603"/>
            <a:ext cx="3890621" cy="166096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defRPr>
            </a:lvl1pPr>
            <a:lvl2pPr marL="914400" lvl="1" indent="-228600" algn="l">
              <a:lnSpc>
                <a:spcPct val="90000"/>
              </a:lnSpc>
              <a:spcBef>
                <a:spcPts val="500"/>
              </a:spcBef>
              <a:spcAft>
                <a:spcPts val="0"/>
              </a:spcAft>
              <a:buClr>
                <a:srgbClr val="919191"/>
              </a:buClr>
              <a:buSzPts val="2000"/>
              <a:buNone/>
              <a:defRPr sz="2000">
                <a:solidFill>
                  <a:srgbClr val="919191"/>
                </a:solidFill>
              </a:defRPr>
            </a:lvl2pPr>
            <a:lvl3pPr marL="1371600" lvl="2" indent="-228600" algn="l">
              <a:lnSpc>
                <a:spcPct val="90000"/>
              </a:lnSpc>
              <a:spcBef>
                <a:spcPts val="500"/>
              </a:spcBef>
              <a:spcAft>
                <a:spcPts val="0"/>
              </a:spcAft>
              <a:buClr>
                <a:srgbClr val="919191"/>
              </a:buClr>
              <a:buSzPts val="1800"/>
              <a:buNone/>
              <a:defRPr sz="1800">
                <a:solidFill>
                  <a:srgbClr val="919191"/>
                </a:solidFill>
              </a:defRPr>
            </a:lvl3pPr>
            <a:lvl4pPr marL="1828800" lvl="3" indent="-228600" algn="l">
              <a:lnSpc>
                <a:spcPct val="90000"/>
              </a:lnSpc>
              <a:spcBef>
                <a:spcPts val="500"/>
              </a:spcBef>
              <a:spcAft>
                <a:spcPts val="0"/>
              </a:spcAft>
              <a:buClr>
                <a:srgbClr val="919191"/>
              </a:buClr>
              <a:buSzPts val="1600"/>
              <a:buNone/>
              <a:defRPr sz="1600">
                <a:solidFill>
                  <a:srgbClr val="919191"/>
                </a:solidFill>
              </a:defRPr>
            </a:lvl4pPr>
            <a:lvl5pPr marL="2286000" lvl="4" indent="-228600" algn="l">
              <a:lnSpc>
                <a:spcPct val="90000"/>
              </a:lnSpc>
              <a:spcBef>
                <a:spcPts val="500"/>
              </a:spcBef>
              <a:spcAft>
                <a:spcPts val="0"/>
              </a:spcAft>
              <a:buClr>
                <a:srgbClr val="919191"/>
              </a:buClr>
              <a:buSzPts val="1600"/>
              <a:buNone/>
              <a:defRPr sz="1600">
                <a:solidFill>
                  <a:srgbClr val="919191"/>
                </a:solidFill>
              </a:defRPr>
            </a:lvl5pPr>
            <a:lvl6pPr marL="2743200" lvl="5" indent="-228600" algn="l">
              <a:lnSpc>
                <a:spcPct val="90000"/>
              </a:lnSpc>
              <a:spcBef>
                <a:spcPts val="500"/>
              </a:spcBef>
              <a:spcAft>
                <a:spcPts val="0"/>
              </a:spcAft>
              <a:buClr>
                <a:srgbClr val="919191"/>
              </a:buClr>
              <a:buSzPts val="1600"/>
              <a:buNone/>
              <a:defRPr sz="1600">
                <a:solidFill>
                  <a:srgbClr val="919191"/>
                </a:solidFill>
              </a:defRPr>
            </a:lvl6pPr>
            <a:lvl7pPr marL="3200400" lvl="6" indent="-228600" algn="l">
              <a:lnSpc>
                <a:spcPct val="90000"/>
              </a:lnSpc>
              <a:spcBef>
                <a:spcPts val="500"/>
              </a:spcBef>
              <a:spcAft>
                <a:spcPts val="0"/>
              </a:spcAft>
              <a:buClr>
                <a:srgbClr val="919191"/>
              </a:buClr>
              <a:buSzPts val="1600"/>
              <a:buNone/>
              <a:defRPr sz="1600">
                <a:solidFill>
                  <a:srgbClr val="919191"/>
                </a:solidFill>
              </a:defRPr>
            </a:lvl7pPr>
            <a:lvl8pPr marL="3657600" lvl="7" indent="-228600" algn="l">
              <a:lnSpc>
                <a:spcPct val="90000"/>
              </a:lnSpc>
              <a:spcBef>
                <a:spcPts val="500"/>
              </a:spcBef>
              <a:spcAft>
                <a:spcPts val="0"/>
              </a:spcAft>
              <a:buClr>
                <a:srgbClr val="919191"/>
              </a:buClr>
              <a:buSzPts val="1600"/>
              <a:buNone/>
              <a:defRPr sz="1600">
                <a:solidFill>
                  <a:srgbClr val="919191"/>
                </a:solidFill>
              </a:defRPr>
            </a:lvl8pPr>
            <a:lvl9pPr marL="4114800" lvl="8" indent="-228600" algn="l">
              <a:lnSpc>
                <a:spcPct val="90000"/>
              </a:lnSpc>
              <a:spcBef>
                <a:spcPts val="500"/>
              </a:spcBef>
              <a:spcAft>
                <a:spcPts val="0"/>
              </a:spcAft>
              <a:buClr>
                <a:srgbClr val="919191"/>
              </a:buClr>
              <a:buSzPts val="1600"/>
              <a:buNone/>
              <a:defRPr sz="1600">
                <a:solidFill>
                  <a:srgbClr val="91919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4"/>
        <p:cNvGrpSpPr/>
        <p:nvPr/>
      </p:nvGrpSpPr>
      <p:grpSpPr>
        <a:xfrm>
          <a:off x="0" y="0"/>
          <a:ext cx="0" cy="0"/>
          <a:chOff x="0" y="0"/>
          <a:chExt cx="0" cy="0"/>
        </a:xfrm>
      </p:grpSpPr>
      <p:sp>
        <p:nvSpPr>
          <p:cNvPr id="35" name="Google Shape;35;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SARS-CoV-2 Antigen Rapid Diagnostic Test Training Workshop – v2.0 | Safety for SARS-CoV-2 Antigen RDT testing </a:t>
            </a:r>
            <a:endParaRPr/>
          </a:p>
        </p:txBody>
      </p:sp>
      <p:sp>
        <p:nvSpPr>
          <p:cNvPr id="37" name="Google Shape;37;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8"/>
        <p:cNvGrpSpPr/>
        <p:nvPr/>
      </p:nvGrpSpPr>
      <p:grpSpPr>
        <a:xfrm>
          <a:off x="0" y="0"/>
          <a:ext cx="0" cy="0"/>
          <a:chOff x="0" y="0"/>
          <a:chExt cx="0" cy="0"/>
        </a:xfrm>
      </p:grpSpPr>
      <p:sp>
        <p:nvSpPr>
          <p:cNvPr id="39" name="Google Shape;39;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3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3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SARS-CoV-2 Antigen Rapid Diagnostic Test Training Workshop – v2.0 | Safety for SARS-CoV-2 Antigen RDT testing </a:t>
            </a:r>
            <a:endParaRPr/>
          </a:p>
        </p:txBody>
      </p:sp>
      <p:sp>
        <p:nvSpPr>
          <p:cNvPr id="44" name="Google Shape;44;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5"/>
        <p:cNvGrpSpPr/>
        <p:nvPr/>
      </p:nvGrpSpPr>
      <p:grpSpPr>
        <a:xfrm>
          <a:off x="0" y="0"/>
          <a:ext cx="0" cy="0"/>
          <a:chOff x="0" y="0"/>
          <a:chExt cx="0" cy="0"/>
        </a:xfrm>
      </p:grpSpPr>
      <p:sp>
        <p:nvSpPr>
          <p:cNvPr id="46" name="Google Shape;46;p32"/>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2"/>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8" name="Google Shape;48;p32"/>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32"/>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32"/>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SARS-CoV-2 Antigen Rapid Diagnostic Test Training Workshop – v2.0 | Safety for SARS-CoV-2 Antigen RDT testing </a:t>
            </a:r>
            <a:endParaRPr/>
          </a:p>
        </p:txBody>
      </p:sp>
      <p:sp>
        <p:nvSpPr>
          <p:cNvPr id="53" name="Google Shape;53;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4"/>
        <p:cNvGrpSpPr/>
        <p:nvPr/>
      </p:nvGrpSpPr>
      <p:grpSpPr>
        <a:xfrm>
          <a:off x="0" y="0"/>
          <a:ext cx="0" cy="0"/>
          <a:chOff x="0" y="0"/>
          <a:chExt cx="0" cy="0"/>
        </a:xfrm>
      </p:grpSpPr>
      <p:sp>
        <p:nvSpPr>
          <p:cNvPr id="55" name="Google Shape;55;p3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SARS-CoV-2 Antigen Rapid Diagnostic Test Training Workshop – v2.0 | Safety for SARS-CoV-2 Antigen RDT testing </a:t>
            </a:r>
            <a:endParaRPr/>
          </a:p>
        </p:txBody>
      </p:sp>
      <p:sp>
        <p:nvSpPr>
          <p:cNvPr id="58" name="Google Shape;58;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9"/>
        <p:cNvGrpSpPr/>
        <p:nvPr/>
      </p:nvGrpSpPr>
      <p:grpSpPr>
        <a:xfrm>
          <a:off x="0" y="0"/>
          <a:ext cx="0" cy="0"/>
          <a:chOff x="0" y="0"/>
          <a:chExt cx="0" cy="0"/>
        </a:xfrm>
      </p:grpSpPr>
      <p:sp>
        <p:nvSpPr>
          <p:cNvPr id="60" name="Google Shape;60;p3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34"/>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2" name="Google Shape;62;p34"/>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3" name="Google Shape;63;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SARS-CoV-2 Antigen Rapid Diagnostic Test Training Workshop – v2.0 | Safety for SARS-CoV-2 Antigen RDT testing </a:t>
            </a:r>
            <a:endParaRPr/>
          </a:p>
        </p:txBody>
      </p:sp>
      <p:sp>
        <p:nvSpPr>
          <p:cNvPr id="65" name="Google Shape;65;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6"/>
        <p:cNvGrpSpPr/>
        <p:nvPr/>
      </p:nvGrpSpPr>
      <p:grpSpPr>
        <a:xfrm>
          <a:off x="0" y="0"/>
          <a:ext cx="0" cy="0"/>
          <a:chOff x="0" y="0"/>
          <a:chExt cx="0" cy="0"/>
        </a:xfrm>
      </p:grpSpPr>
      <p:sp>
        <p:nvSpPr>
          <p:cNvPr id="67" name="Google Shape;67;p3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35"/>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69" name="Google Shape;69;p35"/>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0" name="Google Shape;70;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SARS-CoV-2 Antigen Rapid Diagnostic Test Training Workshop – v2.0 | Safety for SARS-CoV-2 Antigen RDT testing </a:t>
            </a:r>
            <a:endParaRPr/>
          </a:p>
        </p:txBody>
      </p:sp>
      <p:sp>
        <p:nvSpPr>
          <p:cNvPr id="72" name="Google Shape;72;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91919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91919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r>
              <a:rPr lang="en-US"/>
              <a:t>SARS-CoV-2 Antigen Rapid Diagnostic Test Training Workshop – v2.0 | Safety for SARS-CoV-2 Antigen RDT testing </a:t>
            </a:r>
            <a:endParaRPr/>
          </a:p>
        </p:txBody>
      </p:sp>
      <p:sp>
        <p:nvSpPr>
          <p:cNvPr id="14" name="Google Shape;14;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91919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1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https://openwho.org/courses/IPC-PPE-EN" TargetMode="External"/><Relationship Id="rId7" Type="http://schemas.openxmlformats.org/officeDocument/2006/relationships/hyperlink" Target="https://www.youtube.com/watch?v=Cuw8fqhwDZA"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hyperlink" Target="https://www.who.int/ihr/publications/biosafety-video-series/en/"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s://www.who.int/publications/i/item/9789240011311"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6.sv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www.who.int/publications/i/item/9789240011311"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apps.who.int/iris/handle/10665/331496"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apps.who.int/iris/rest/bitstreams/1332458/retrieve"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
          <p:cNvSpPr txBox="1">
            <a:spLocks noGrp="1"/>
          </p:cNvSpPr>
          <p:nvPr>
            <p:ph type="ctrTitle"/>
          </p:nvPr>
        </p:nvSpPr>
        <p:spPr>
          <a:xfrm>
            <a:off x="838200" y="1122362"/>
            <a:ext cx="4588565" cy="2940351"/>
          </a:xfrm>
          <a:prstGeom prst="rect">
            <a:avLst/>
          </a:prstGeom>
          <a:noFill/>
          <a:ln>
            <a:noFill/>
          </a:ln>
        </p:spPr>
        <p:txBody>
          <a:bodyPr spcFirstLastPara="1" wrap="square" lIns="0" tIns="0" rIns="0" bIns="0" anchor="b" anchorCtr="0">
            <a:normAutofit/>
          </a:bodyPr>
          <a:lstStyle/>
          <a:p>
            <a:pPr marL="0" lvl="0" indent="0" algn="l" rtl="0">
              <a:lnSpc>
                <a:spcPct val="90000"/>
              </a:lnSpc>
              <a:spcBef>
                <a:spcPts val="0"/>
              </a:spcBef>
              <a:spcAft>
                <a:spcPts val="0"/>
              </a:spcAft>
              <a:buClr>
                <a:schemeClr val="lt1"/>
              </a:buClr>
              <a:buSzPts val="4000"/>
              <a:buFont typeface="Arial"/>
              <a:buNone/>
            </a:pPr>
            <a:r>
              <a:rPr lang="en-US"/>
              <a:t>05</a:t>
            </a:r>
            <a:endParaRPr/>
          </a:p>
        </p:txBody>
      </p:sp>
      <p:sp>
        <p:nvSpPr>
          <p:cNvPr id="94" name="Google Shape;94;p1"/>
          <p:cNvSpPr txBox="1">
            <a:spLocks noGrp="1"/>
          </p:cNvSpPr>
          <p:nvPr>
            <p:ph type="subTitle" idx="1"/>
          </p:nvPr>
        </p:nvSpPr>
        <p:spPr>
          <a:xfrm>
            <a:off x="838200" y="4213184"/>
            <a:ext cx="4295862" cy="1044615"/>
          </a:xfrm>
          <a:prstGeom prst="rect">
            <a:avLst/>
          </a:prstGeom>
          <a:noFill/>
          <a:ln>
            <a:noFill/>
          </a:ln>
        </p:spPr>
        <p:txBody>
          <a:bodyPr spcFirstLastPara="1" wrap="square" lIns="0" tIns="0" rIns="0" bIns="0" anchor="t" anchorCtr="0">
            <a:normAutofit fontScale="92500"/>
          </a:bodyPr>
          <a:lstStyle/>
          <a:p>
            <a:pPr marL="0" lvl="0" indent="0" algn="l" rtl="0">
              <a:lnSpc>
                <a:spcPct val="90000"/>
              </a:lnSpc>
              <a:spcBef>
                <a:spcPts val="0"/>
              </a:spcBef>
              <a:spcAft>
                <a:spcPts val="0"/>
              </a:spcAft>
              <a:buClr>
                <a:schemeClr val="lt1"/>
              </a:buClr>
              <a:buSzPct val="100000"/>
              <a:buNone/>
            </a:pPr>
            <a:r>
              <a:rPr lang="en-US" sz="3500"/>
              <a:t>Safety for SARS-CoV-2 Antigen RDT testing</a:t>
            </a:r>
            <a:endParaRPr/>
          </a:p>
          <a:p>
            <a:pPr marL="0" lvl="0" indent="0" algn="l" rtl="0">
              <a:lnSpc>
                <a:spcPct val="90000"/>
              </a:lnSpc>
              <a:spcBef>
                <a:spcPts val="1000"/>
              </a:spcBef>
              <a:spcAft>
                <a:spcPts val="0"/>
              </a:spcAft>
              <a:buClr>
                <a:schemeClr val="lt1"/>
              </a:buClr>
              <a:buSzPct val="100000"/>
              <a:buNone/>
            </a:pPr>
            <a:endParaRPr sz="3600"/>
          </a:p>
        </p:txBody>
      </p:sp>
      <p:pic>
        <p:nvPicPr>
          <p:cNvPr id="95" name="Google Shape;95;p1" descr="https://logos-download.com/wp-content/uploads/2016/12/World_Health_Organization_logo_logotype.png"/>
          <p:cNvPicPr preferRelativeResize="0"/>
          <p:nvPr/>
        </p:nvPicPr>
        <p:blipFill rotWithShape="1">
          <a:blip r:embed="rId3">
            <a:alphaModFix/>
          </a:blip>
          <a:srcRect/>
          <a:stretch/>
        </p:blipFill>
        <p:spPr>
          <a:xfrm>
            <a:off x="164749" y="56863"/>
            <a:ext cx="2972151" cy="876928"/>
          </a:xfrm>
          <a:prstGeom prst="rect">
            <a:avLst/>
          </a:prstGeom>
          <a:noFill/>
          <a:ln>
            <a:noFill/>
          </a:ln>
        </p:spPr>
      </p:pic>
      <p:pic>
        <p:nvPicPr>
          <p:cNvPr id="96" name="Google Shape;96;p1"/>
          <p:cNvPicPr preferRelativeResize="0"/>
          <p:nvPr/>
        </p:nvPicPr>
        <p:blipFill rotWithShape="1">
          <a:blip r:embed="rId4">
            <a:alphaModFix/>
          </a:blip>
          <a:srcRect/>
          <a:stretch/>
        </p:blipFill>
        <p:spPr>
          <a:xfrm>
            <a:off x="3772503" y="159407"/>
            <a:ext cx="1917098" cy="67184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9"/>
          <p:cNvSpPr txBox="1">
            <a:spLocks noGrp="1"/>
          </p:cNvSpPr>
          <p:nvPr>
            <p:ph type="title"/>
          </p:nvPr>
        </p:nvSpPr>
        <p:spPr>
          <a:xfrm>
            <a:off x="908538" y="166869"/>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dirty="0"/>
              <a:t>What you should do before sample collection and testing</a:t>
            </a:r>
            <a:endParaRPr dirty="0"/>
          </a:p>
        </p:txBody>
      </p:sp>
      <p:sp>
        <p:nvSpPr>
          <p:cNvPr id="167" name="Google Shape;167;p9"/>
          <p:cNvSpPr txBox="1">
            <a:spLocks noGrp="1"/>
          </p:cNvSpPr>
          <p:nvPr>
            <p:ph type="body" idx="1"/>
          </p:nvPr>
        </p:nvSpPr>
        <p:spPr>
          <a:xfrm>
            <a:off x="838200" y="1132997"/>
            <a:ext cx="10360742" cy="444076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000"/>
              <a:buNone/>
            </a:pPr>
            <a:r>
              <a:rPr lang="en-US" b="1"/>
              <a:t>Put on appropriate PPE</a:t>
            </a:r>
            <a:endParaRPr b="1">
              <a:highlight>
                <a:srgbClr val="FFFF00"/>
              </a:highlight>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68" name="Google Shape;168;p9"/>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10</a:t>
            </a:fld>
            <a:endParaRPr sz="1000"/>
          </a:p>
        </p:txBody>
      </p:sp>
      <p:graphicFrame>
        <p:nvGraphicFramePr>
          <p:cNvPr id="169" name="Google Shape;169;p9"/>
          <p:cNvGraphicFramePr/>
          <p:nvPr>
            <p:extLst>
              <p:ext uri="{D42A27DB-BD31-4B8C-83A1-F6EECF244321}">
                <p14:modId xmlns:p14="http://schemas.microsoft.com/office/powerpoint/2010/main" val="1358241409"/>
              </p:ext>
            </p:extLst>
          </p:nvPr>
        </p:nvGraphicFramePr>
        <p:xfrm>
          <a:off x="949495" y="1893635"/>
          <a:ext cx="10626300" cy="2099965"/>
        </p:xfrm>
        <a:graphic>
          <a:graphicData uri="http://schemas.openxmlformats.org/drawingml/2006/table">
            <a:tbl>
              <a:tblPr firstRow="1" firstCol="1" bandRow="1">
                <a:noFill/>
                <a:tableStyleId>{C351C41D-31DC-484F-9925-5734BF2BE965}</a:tableStyleId>
              </a:tblPr>
              <a:tblGrid>
                <a:gridCol w="2432550">
                  <a:extLst>
                    <a:ext uri="{9D8B030D-6E8A-4147-A177-3AD203B41FA5}">
                      <a16:colId xmlns:a16="http://schemas.microsoft.com/office/drawing/2014/main" val="20000"/>
                    </a:ext>
                  </a:extLst>
                </a:gridCol>
                <a:gridCol w="8193750">
                  <a:extLst>
                    <a:ext uri="{9D8B030D-6E8A-4147-A177-3AD203B41FA5}">
                      <a16:colId xmlns:a16="http://schemas.microsoft.com/office/drawing/2014/main" val="20001"/>
                    </a:ext>
                  </a:extLst>
                </a:gridCol>
              </a:tblGrid>
              <a:tr h="286425">
                <a:tc>
                  <a:txBody>
                    <a:bodyPr/>
                    <a:lstStyle/>
                    <a:p>
                      <a:pPr marL="0" marR="0" lvl="0" indent="0" algn="l" rtl="0">
                        <a:lnSpc>
                          <a:spcPct val="100000"/>
                        </a:lnSpc>
                        <a:spcBef>
                          <a:spcPts val="0"/>
                        </a:spcBef>
                        <a:spcAft>
                          <a:spcPts val="0"/>
                        </a:spcAft>
                        <a:buClr>
                          <a:srgbClr val="000000"/>
                        </a:buClr>
                        <a:buSzPts val="1800"/>
                        <a:buFont typeface="Arial"/>
                        <a:buNone/>
                      </a:pPr>
                      <a:r>
                        <a:rPr lang="en-US" sz="1400" b="1" u="none" strike="noStrike" cap="none" dirty="0">
                          <a:solidFill>
                            <a:srgbClr val="FFFFFF"/>
                          </a:solidFill>
                          <a:latin typeface="Arial"/>
                          <a:ea typeface="Arial"/>
                          <a:cs typeface="Arial"/>
                          <a:sym typeface="Arial"/>
                        </a:rPr>
                        <a:t>Procedure</a:t>
                      </a:r>
                      <a:endParaRPr sz="1400" b="1" u="none" strike="noStrike" cap="none" dirty="0">
                        <a:solidFill>
                          <a:srgbClr val="FFFFFF"/>
                        </a:solidFill>
                        <a:latin typeface="Arial"/>
                        <a:ea typeface="Arial"/>
                        <a:cs typeface="Arial"/>
                        <a:sym typeface="Arial"/>
                      </a:endParaRPr>
                    </a:p>
                  </a:txBody>
                  <a:tcPr marL="51425" marR="51425" marT="0" marB="0" anchor="ctr">
                    <a:solidFill>
                      <a:srgbClr val="009AC9"/>
                    </a:solidFill>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400" b="1" u="none" strike="noStrike" cap="none" dirty="0">
                          <a:solidFill>
                            <a:srgbClr val="FFFFFF"/>
                          </a:solidFill>
                          <a:latin typeface="Arial"/>
                          <a:ea typeface="Arial"/>
                          <a:cs typeface="Arial"/>
                          <a:sym typeface="Arial"/>
                        </a:rPr>
                        <a:t>PPE </a:t>
                      </a:r>
                      <a:endParaRPr sz="1400" b="1" u="none" strike="noStrike" cap="none" dirty="0">
                        <a:solidFill>
                          <a:srgbClr val="FFFFFF"/>
                        </a:solidFill>
                        <a:latin typeface="Arial"/>
                        <a:ea typeface="Arial"/>
                        <a:cs typeface="Arial"/>
                        <a:sym typeface="Arial"/>
                      </a:endParaRPr>
                    </a:p>
                  </a:txBody>
                  <a:tcPr marL="51425" marR="51425" marT="0" marB="0" anchor="ctr">
                    <a:solidFill>
                      <a:srgbClr val="009AC9"/>
                    </a:solidFill>
                  </a:tcPr>
                </a:tc>
                <a:extLst>
                  <a:ext uri="{0D108BD9-81ED-4DB2-BD59-A6C34878D82A}">
                    <a16:rowId xmlns:a16="http://schemas.microsoft.com/office/drawing/2014/main" val="10000"/>
                  </a:ext>
                </a:extLst>
              </a:tr>
              <a:tr h="800100">
                <a:tc>
                  <a:txBody>
                    <a:bodyPr/>
                    <a:lstStyle/>
                    <a:p>
                      <a:pPr marL="0" marR="0" lvl="0" indent="0" algn="l" rtl="0">
                        <a:lnSpc>
                          <a:spcPct val="100000"/>
                        </a:lnSpc>
                        <a:spcBef>
                          <a:spcPts val="0"/>
                        </a:spcBef>
                        <a:spcAft>
                          <a:spcPts val="0"/>
                        </a:spcAft>
                        <a:buClr>
                          <a:srgbClr val="000000"/>
                        </a:buClr>
                        <a:buSzPts val="1600"/>
                        <a:buFont typeface="Arial"/>
                        <a:buNone/>
                      </a:pPr>
                      <a:r>
                        <a:rPr lang="en-US" sz="1400" u="none" strike="noStrike" cap="none" dirty="0">
                          <a:latin typeface="Arial"/>
                          <a:ea typeface="Arial"/>
                          <a:cs typeface="Arial"/>
                          <a:sym typeface="Arial"/>
                        </a:rPr>
                        <a:t>Sample collection</a:t>
                      </a:r>
                      <a:endParaRPr sz="1400" u="none" strike="noStrike" cap="none" dirty="0">
                        <a:latin typeface="Arial"/>
                        <a:ea typeface="Arial"/>
                        <a:cs typeface="Arial"/>
                        <a:sym typeface="Arial"/>
                      </a:endParaRPr>
                    </a:p>
                  </a:txBody>
                  <a:tcPr marL="51425" marR="51425" marT="0" marB="0">
                    <a:lnB w="12700">
                      <a:solidFill>
                        <a:schemeClr val="tx1"/>
                      </a:solidFill>
                    </a:lnB>
                  </a:tcPr>
                </a:tc>
                <a:tc>
                  <a:txBody>
                    <a:bodyPr/>
                    <a:lstStyle/>
                    <a:p>
                      <a:pPr marL="342900" marR="0" lvl="0" indent="-349250" algn="l" rtl="0">
                        <a:lnSpc>
                          <a:spcPct val="100000"/>
                        </a:lnSpc>
                        <a:spcBef>
                          <a:spcPts val="0"/>
                        </a:spcBef>
                        <a:spcAft>
                          <a:spcPts val="0"/>
                        </a:spcAft>
                        <a:buClr>
                          <a:schemeClr val="dk1"/>
                        </a:buClr>
                        <a:buSzPts val="1700"/>
                        <a:buFont typeface="Noto Sans Symbols"/>
                        <a:buChar char="∙"/>
                      </a:pPr>
                      <a:r>
                        <a:rPr lang="en-US" sz="1400" u="none" strike="noStrike" cap="none" dirty="0">
                          <a:latin typeface="Arial"/>
                          <a:ea typeface="Arial"/>
                          <a:cs typeface="Arial"/>
                          <a:sym typeface="Arial"/>
                        </a:rPr>
                        <a:t>Non-sterile gloves; sing</a:t>
                      </a:r>
                      <a:r>
                        <a:rPr lang="en-US" sz="1400" u="none" strike="noStrike" cap="none" dirty="0">
                          <a:solidFill>
                            <a:schemeClr val="dk1"/>
                          </a:solidFill>
                          <a:latin typeface="Arial"/>
                          <a:ea typeface="Arial"/>
                          <a:cs typeface="Arial"/>
                          <a:sym typeface="Arial"/>
                        </a:rPr>
                        <a:t>le-u</a:t>
                      </a:r>
                      <a:r>
                        <a:rPr lang="en-US" sz="1400" u="none" strike="noStrike" cap="none" dirty="0">
                          <a:latin typeface="Arial"/>
                          <a:ea typeface="Arial"/>
                          <a:cs typeface="Arial"/>
                          <a:sym typeface="Arial"/>
                        </a:rPr>
                        <a:t>se only </a:t>
                      </a:r>
                      <a:endParaRPr sz="1400" u="none" strike="noStrike" cap="none" dirty="0">
                        <a:latin typeface="Arial"/>
                        <a:ea typeface="Arial"/>
                        <a:cs typeface="Arial"/>
                        <a:sym typeface="Arial"/>
                      </a:endParaRPr>
                    </a:p>
                    <a:p>
                      <a:pPr marL="342900" marR="0" lvl="0" indent="-349250" algn="l" rtl="0">
                        <a:lnSpc>
                          <a:spcPct val="100000"/>
                        </a:lnSpc>
                        <a:spcBef>
                          <a:spcPts val="0"/>
                        </a:spcBef>
                        <a:spcAft>
                          <a:spcPts val="0"/>
                        </a:spcAft>
                        <a:buClr>
                          <a:schemeClr val="dk1"/>
                        </a:buClr>
                        <a:buSzPts val="1700"/>
                        <a:buFont typeface="Noto Sans Symbols"/>
                        <a:buChar char="∙"/>
                      </a:pPr>
                      <a:r>
                        <a:rPr lang="en-US" sz="1400" u="none" strike="noStrike" cap="none" dirty="0">
                          <a:latin typeface="Arial"/>
                          <a:ea typeface="Arial"/>
                          <a:cs typeface="Arial"/>
                          <a:sym typeface="Arial"/>
                        </a:rPr>
                        <a:t>Gown</a:t>
                      </a:r>
                      <a:r>
                        <a:rPr lang="en-US" sz="1400" u="none" strike="noStrike" cap="none" baseline="30000" dirty="0">
                          <a:latin typeface="Arial"/>
                          <a:ea typeface="Arial"/>
                          <a:cs typeface="Arial"/>
                          <a:sym typeface="Arial"/>
                        </a:rPr>
                        <a:t>1</a:t>
                      </a:r>
                      <a:endParaRPr sz="1400" u="none" strike="noStrike" cap="none" baseline="30000" dirty="0">
                        <a:latin typeface="Arial"/>
                        <a:ea typeface="Arial"/>
                        <a:cs typeface="Arial"/>
                        <a:sym typeface="Arial"/>
                      </a:endParaRPr>
                    </a:p>
                    <a:p>
                      <a:pPr marL="342900" marR="0" lvl="0" indent="-349250" algn="l" rtl="0">
                        <a:lnSpc>
                          <a:spcPct val="100000"/>
                        </a:lnSpc>
                        <a:spcBef>
                          <a:spcPts val="0"/>
                        </a:spcBef>
                        <a:spcAft>
                          <a:spcPts val="0"/>
                        </a:spcAft>
                        <a:buClr>
                          <a:schemeClr val="dk1"/>
                        </a:buClr>
                        <a:buSzPts val="1700"/>
                        <a:buFont typeface="Noto Sans Symbols"/>
                        <a:buChar char="∙"/>
                      </a:pPr>
                      <a:r>
                        <a:rPr lang="en-US" sz="1400" u="none" strike="noStrike" cap="none" dirty="0">
                          <a:latin typeface="Arial"/>
                          <a:ea typeface="Arial"/>
                          <a:cs typeface="Arial"/>
                          <a:sym typeface="Arial"/>
                        </a:rPr>
                        <a:t>Eye protection (</a:t>
                      </a:r>
                      <a:r>
                        <a:rPr lang="en-US" sz="1400" b="0" i="0" u="none" strike="noStrike" cap="none" dirty="0"/>
                        <a:t>safety glasses or goggles, fac</a:t>
                      </a:r>
                      <a:r>
                        <a:rPr lang="en-US" sz="1400" b="0" i="0" u="none" strike="noStrike" cap="none" dirty="0">
                          <a:solidFill>
                            <a:schemeClr val="dk1"/>
                          </a:solidFill>
                        </a:rPr>
                        <a:t>e-shie</a:t>
                      </a:r>
                      <a:r>
                        <a:rPr lang="en-US" sz="1400" b="0" i="0" u="none" strike="noStrike" cap="none" dirty="0"/>
                        <a:t>lds [visors]) </a:t>
                      </a:r>
                      <a:r>
                        <a:rPr lang="en-US" sz="1400" u="none" strike="noStrike" cap="none" dirty="0">
                          <a:latin typeface="Arial"/>
                          <a:ea typeface="Arial"/>
                          <a:cs typeface="Arial"/>
                          <a:sym typeface="Arial"/>
                        </a:rPr>
                        <a:t> </a:t>
                      </a:r>
                      <a:endParaRPr sz="1400" u="none" strike="noStrike" cap="none" dirty="0">
                        <a:latin typeface="Arial"/>
                        <a:ea typeface="Arial"/>
                        <a:cs typeface="Arial"/>
                        <a:sym typeface="Arial"/>
                      </a:endParaRPr>
                    </a:p>
                    <a:p>
                      <a:pPr marL="342900" marR="0" lvl="0" indent="-349250" algn="l" rtl="0">
                        <a:lnSpc>
                          <a:spcPct val="100000"/>
                        </a:lnSpc>
                        <a:spcBef>
                          <a:spcPts val="0"/>
                        </a:spcBef>
                        <a:spcAft>
                          <a:spcPts val="0"/>
                        </a:spcAft>
                        <a:buClr>
                          <a:schemeClr val="dk1"/>
                        </a:buClr>
                        <a:buSzPts val="1700"/>
                        <a:buFont typeface="Noto Sans Symbols"/>
                        <a:buChar char="∙"/>
                      </a:pPr>
                      <a:r>
                        <a:rPr lang="en-US" sz="1400" u="none" strike="noStrike" cap="none" dirty="0">
                          <a:latin typeface="Arial"/>
                          <a:ea typeface="Arial"/>
                          <a:cs typeface="Arial"/>
                          <a:sym typeface="Arial"/>
                        </a:rPr>
                        <a:t>Medical mask </a:t>
                      </a:r>
                      <a:r>
                        <a:rPr lang="en-US" sz="1400" b="0" i="0" u="none" strike="noStrike" cap="none" baseline="30000" dirty="0"/>
                        <a:t>2,3</a:t>
                      </a:r>
                    </a:p>
                  </a:txBody>
                  <a:tcPr marL="51425" marR="51425" marT="0" marB="0">
                    <a:lnB w="12700">
                      <a:solidFill>
                        <a:schemeClr val="tx1"/>
                      </a:solidFill>
                    </a:lnB>
                  </a:tcPr>
                </a:tc>
                <a:extLst>
                  <a:ext uri="{0D108BD9-81ED-4DB2-BD59-A6C34878D82A}">
                    <a16:rowId xmlns:a16="http://schemas.microsoft.com/office/drawing/2014/main" val="10001"/>
                  </a:ext>
                </a:extLst>
              </a:tr>
              <a:tr h="480050">
                <a:tc>
                  <a:txBody>
                    <a:bodyPr/>
                    <a:lstStyle/>
                    <a:p>
                      <a:pPr marL="0" marR="0" lvl="0" indent="0" algn="l" rtl="0">
                        <a:lnSpc>
                          <a:spcPct val="100000"/>
                        </a:lnSpc>
                        <a:spcBef>
                          <a:spcPts val="0"/>
                        </a:spcBef>
                        <a:spcAft>
                          <a:spcPts val="0"/>
                        </a:spcAft>
                        <a:buClr>
                          <a:srgbClr val="000000"/>
                        </a:buClr>
                        <a:buSzPts val="1600"/>
                        <a:buFont typeface="Arial"/>
                        <a:buNone/>
                      </a:pPr>
                      <a:r>
                        <a:rPr lang="en-US" sz="1400" u="none" strike="noStrike" cap="none" dirty="0">
                          <a:latin typeface="Arial"/>
                          <a:ea typeface="Arial"/>
                          <a:cs typeface="Arial"/>
                          <a:sym typeface="Arial"/>
                        </a:rPr>
                        <a:t>Sample receipt and accession</a:t>
                      </a:r>
                      <a:endParaRPr sz="1400" u="none" strike="noStrike" cap="none" dirty="0">
                        <a:latin typeface="Arial"/>
                        <a:ea typeface="Arial"/>
                        <a:cs typeface="Arial"/>
                        <a:sym typeface="Arial"/>
                      </a:endParaRPr>
                    </a:p>
                  </a:txBody>
                  <a:tcPr marL="51425" marR="51425" marT="0" marB="0">
                    <a:lnT w="12700">
                      <a:solidFill>
                        <a:schemeClr val="tx1"/>
                      </a:solidFill>
                    </a:lnT>
                  </a:tcPr>
                </a:tc>
                <a:tc rowSpan="2">
                  <a:txBody>
                    <a:bodyPr/>
                    <a:lstStyle/>
                    <a:p>
                      <a:pPr marL="342900" marR="0" lvl="0" indent="-349250" algn="l" rtl="0">
                        <a:lnSpc>
                          <a:spcPct val="100000"/>
                        </a:lnSpc>
                        <a:spcBef>
                          <a:spcPts val="0"/>
                        </a:spcBef>
                        <a:spcAft>
                          <a:spcPts val="0"/>
                        </a:spcAft>
                        <a:buClr>
                          <a:srgbClr val="424242"/>
                        </a:buClr>
                        <a:buSzPts val="1700"/>
                        <a:buFont typeface="Noto Sans Symbols"/>
                        <a:buChar char="∙"/>
                      </a:pPr>
                      <a:r>
                        <a:rPr lang="en-US" sz="1400" u="none" strike="noStrike" cap="none" dirty="0">
                          <a:latin typeface="Arial"/>
                          <a:cs typeface="Arial"/>
                        </a:rPr>
                        <a:t>Non-sterile gloves; sing</a:t>
                      </a:r>
                      <a:r>
                        <a:rPr lang="en-US" sz="1400" u="none" strike="noStrike" cap="none" dirty="0">
                          <a:solidFill>
                            <a:schemeClr val="dk1"/>
                          </a:solidFill>
                          <a:latin typeface="Arial"/>
                          <a:cs typeface="Arial"/>
                        </a:rPr>
                        <a:t>le-us</a:t>
                      </a:r>
                      <a:r>
                        <a:rPr lang="en-US" sz="1400" u="none" strike="noStrike" cap="none" dirty="0">
                          <a:latin typeface="Arial"/>
                          <a:cs typeface="Arial"/>
                        </a:rPr>
                        <a:t>e only </a:t>
                      </a:r>
                      <a:endParaRPr lang="en-US" sz="1400" u="none" strike="noStrike" cap="none">
                        <a:latin typeface="Arial"/>
                        <a:cs typeface="Arial"/>
                      </a:endParaRPr>
                    </a:p>
                    <a:p>
                      <a:pPr marL="342900" marR="0" lvl="0" indent="-349250" algn="l" rtl="0">
                        <a:lnSpc>
                          <a:spcPct val="100000"/>
                        </a:lnSpc>
                        <a:spcBef>
                          <a:spcPts val="0"/>
                        </a:spcBef>
                        <a:spcAft>
                          <a:spcPts val="0"/>
                        </a:spcAft>
                        <a:buClr>
                          <a:srgbClr val="424242"/>
                        </a:buClr>
                        <a:buSzPts val="1700"/>
                        <a:buFont typeface="Noto Sans Symbols"/>
                        <a:buChar char="∙"/>
                      </a:pPr>
                      <a:r>
                        <a:rPr lang="en-US" sz="1400" u="none" strike="noStrike" cap="none" dirty="0">
                          <a:latin typeface="Arial"/>
                          <a:cs typeface="Arial"/>
                        </a:rPr>
                        <a:t>Gown</a:t>
                      </a:r>
                      <a:endParaRPr lang="en-US" sz="1400" u="none" strike="noStrike" cap="none"/>
                    </a:p>
                    <a:p>
                      <a:pPr marL="342900" marR="0" lvl="0" indent="-349250" algn="l" rtl="0">
                        <a:lnSpc>
                          <a:spcPct val="100000"/>
                        </a:lnSpc>
                        <a:spcBef>
                          <a:spcPts val="0"/>
                        </a:spcBef>
                        <a:spcAft>
                          <a:spcPts val="0"/>
                        </a:spcAft>
                        <a:buClr>
                          <a:srgbClr val="424242"/>
                        </a:buClr>
                        <a:buSzPts val="1700"/>
                        <a:buFont typeface="Noto Sans Symbols"/>
                        <a:buChar char="∙"/>
                      </a:pPr>
                      <a:r>
                        <a:rPr lang="en-US" sz="1400" u="none" strike="noStrike" cap="none" dirty="0">
                          <a:latin typeface="Arial"/>
                          <a:cs typeface="Arial"/>
                        </a:rPr>
                        <a:t>Eye protection </a:t>
                      </a:r>
                      <a:r>
                        <a:rPr lang="en-US" sz="1400" b="0" i="0" u="none" strike="noStrike" cap="none" dirty="0">
                          <a:latin typeface="Arial"/>
                          <a:cs typeface="Arial"/>
                        </a:rPr>
                        <a:t>(</a:t>
                      </a:r>
                      <a:r>
                        <a:rPr lang="en-US" sz="1400" b="0" i="0" u="none" strike="noStrike" cap="none" dirty="0"/>
                        <a:t>safety glasses or goggles, fac</a:t>
                      </a:r>
                      <a:r>
                        <a:rPr lang="en-US" sz="1400" b="0" i="0" u="none" strike="noStrike" cap="none" dirty="0">
                          <a:solidFill>
                            <a:schemeClr val="dk1"/>
                          </a:solidFill>
                        </a:rPr>
                        <a:t>e-s</a:t>
                      </a:r>
                      <a:r>
                        <a:rPr lang="en-US" sz="1400" b="0" i="0" u="none" strike="noStrike" cap="none" dirty="0"/>
                        <a:t>hields [visors])</a:t>
                      </a:r>
                      <a:endParaRPr lang="en-US" sz="1400" u="none" strike="noStrike" cap="none">
                        <a:latin typeface="Arial"/>
                        <a:cs typeface="Arial"/>
                      </a:endParaRPr>
                    </a:p>
                    <a:p>
                      <a:pPr marL="342900" marR="0" lvl="0" indent="-349250" algn="l" rtl="0">
                        <a:lnSpc>
                          <a:spcPct val="100000"/>
                        </a:lnSpc>
                        <a:spcBef>
                          <a:spcPts val="0"/>
                        </a:spcBef>
                        <a:spcAft>
                          <a:spcPts val="0"/>
                        </a:spcAft>
                        <a:buClr>
                          <a:srgbClr val="424242"/>
                        </a:buClr>
                        <a:buSzPts val="1700"/>
                        <a:buFont typeface="Noto Sans Symbols"/>
                        <a:buChar char="∙"/>
                      </a:pPr>
                      <a:r>
                        <a:rPr lang="en-US" sz="1400" b="0" i="0" u="none" strike="noStrike" cap="none" dirty="0">
                          <a:latin typeface="Arial"/>
                          <a:cs typeface="Arial"/>
                        </a:rPr>
                        <a:t>Medical mask</a:t>
                      </a:r>
                      <a:r>
                        <a:rPr lang="en-US" sz="1400" b="0" i="0" u="none" strike="noStrike" cap="none" baseline="30000" dirty="0">
                          <a:latin typeface="Arial"/>
                          <a:cs typeface="Arial"/>
                        </a:rPr>
                        <a:t>3</a:t>
                      </a:r>
                      <a:endParaRPr lang="en-US">
                        <a:sym typeface="Arial"/>
                      </a:endParaRPr>
                    </a:p>
                  </a:txBody>
                  <a:tcPr marL="51425" marR="51425" marT="0" marB="0">
                    <a:lnT w="12700">
                      <a:solidFill>
                        <a:schemeClr val="tx1"/>
                      </a:solidFill>
                    </a:lnT>
                    <a:lnB w="12700">
                      <a:solidFill>
                        <a:schemeClr val="tx1"/>
                      </a:solidFill>
                    </a:lnB>
                  </a:tcPr>
                </a:tc>
                <a:extLst>
                  <a:ext uri="{0D108BD9-81ED-4DB2-BD59-A6C34878D82A}">
                    <a16:rowId xmlns:a16="http://schemas.microsoft.com/office/drawing/2014/main" val="10002"/>
                  </a:ext>
                </a:extLst>
              </a:tr>
              <a:tr h="480050">
                <a:tc>
                  <a:txBody>
                    <a:bodyPr/>
                    <a:lstStyle/>
                    <a:p>
                      <a:pPr marL="0" marR="0" lvl="0" indent="0" algn="l" rtl="0">
                        <a:lnSpc>
                          <a:spcPct val="100000"/>
                        </a:lnSpc>
                        <a:spcBef>
                          <a:spcPts val="0"/>
                        </a:spcBef>
                        <a:spcAft>
                          <a:spcPts val="0"/>
                        </a:spcAft>
                        <a:buClr>
                          <a:srgbClr val="000000"/>
                        </a:buClr>
                        <a:buSzPts val="1600"/>
                        <a:buFont typeface="Arial"/>
                        <a:buNone/>
                      </a:pPr>
                      <a:r>
                        <a:rPr lang="en-US" sz="1400" u="none" strike="noStrike" cap="none" dirty="0">
                          <a:latin typeface="Arial"/>
                          <a:ea typeface="Arial"/>
                          <a:cs typeface="Arial"/>
                          <a:sym typeface="Arial"/>
                        </a:rPr>
                        <a:t>SARS-CoV-2 Antigen RDT sample testing</a:t>
                      </a:r>
                      <a:endParaRPr sz="1400" u="none" strike="noStrike" cap="none" dirty="0">
                        <a:latin typeface="Arial"/>
                        <a:ea typeface="Arial"/>
                        <a:cs typeface="Arial"/>
                        <a:sym typeface="Arial"/>
                      </a:endParaRPr>
                    </a:p>
                  </a:txBody>
                  <a:tcPr marL="51425" marR="51425" marT="0" marB="0">
                    <a:lnB w="12700">
                      <a:solidFill>
                        <a:schemeClr val="tx1"/>
                      </a:solidFill>
                    </a:lnB>
                  </a:tcPr>
                </a:tc>
                <a:tc vMerge="1">
                  <a:txBody>
                    <a:bodyPr/>
                    <a:lstStyle/>
                    <a:p>
                      <a:endParaRPr lang="en-US">
                        <a:sym typeface="Arial"/>
                      </a:endParaRPr>
                    </a:p>
                  </a:txBody>
                  <a:tcPr marL="51425" marR="51425" marT="0" marB="0"/>
                </a:tc>
                <a:extLst>
                  <a:ext uri="{0D108BD9-81ED-4DB2-BD59-A6C34878D82A}">
                    <a16:rowId xmlns:a16="http://schemas.microsoft.com/office/drawing/2014/main" val="10003"/>
                  </a:ext>
                </a:extLst>
              </a:tr>
            </a:tbl>
          </a:graphicData>
        </a:graphic>
      </p:graphicFrame>
      <p:sp>
        <p:nvSpPr>
          <p:cNvPr id="170" name="Google Shape;170;p9"/>
          <p:cNvSpPr txBox="1"/>
          <p:nvPr/>
        </p:nvSpPr>
        <p:spPr>
          <a:xfrm>
            <a:off x="838200" y="4391253"/>
            <a:ext cx="11081906" cy="18158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endParaRPr lang="en-US" sz="1200" b="0" i="0" u="none" strike="noStrike" cap="none" dirty="0">
              <a:solidFill>
                <a:schemeClr val="dk1"/>
              </a:solidFill>
              <a:latin typeface="Arial"/>
              <a:ea typeface="Arial"/>
              <a:cs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baseline="30000" dirty="0">
                <a:solidFill>
                  <a:schemeClr val="dk1"/>
                </a:solidFill>
                <a:latin typeface="Arial"/>
                <a:ea typeface="Arial"/>
                <a:cs typeface="Arial"/>
                <a:sym typeface="Arial"/>
              </a:rPr>
              <a:t>1 </a:t>
            </a:r>
            <a:r>
              <a:rPr lang="en-US" sz="1000" b="0" i="0" u="none" strike="noStrike" cap="none" dirty="0">
                <a:solidFill>
                  <a:schemeClr val="dk1"/>
                </a:solidFill>
                <a:latin typeface="Arial"/>
                <a:ea typeface="Arial"/>
                <a:cs typeface="Arial"/>
                <a:sym typeface="Arial"/>
              </a:rPr>
              <a:t>Solid front or wrap-around gowns, scrub suits, or coveralls with sleeves that fully cover the forearms</a:t>
            </a:r>
            <a:r>
              <a:rPr lang="en-US" sz="1000" b="0" i="0" u="none" strike="noStrike" cap="none" dirty="0">
                <a:solidFill>
                  <a:srgbClr val="FF0000"/>
                </a:solidFill>
                <a:latin typeface="Arial"/>
                <a:ea typeface="Arial"/>
                <a:cs typeface="Arial"/>
                <a:sym typeface="Arial"/>
              </a:rPr>
              <a:t>; </a:t>
            </a:r>
            <a:r>
              <a:rPr lang="en-US" sz="1000" b="0" i="0" u="none" strike="noStrike" cap="none" dirty="0">
                <a:solidFill>
                  <a:schemeClr val="dk1"/>
                </a:solidFill>
                <a:latin typeface="Arial"/>
                <a:ea typeface="Arial"/>
                <a:cs typeface="Arial"/>
                <a:sym typeface="Arial"/>
              </a:rPr>
              <a:t>head coverings; and shoe covers or dedicated shoes</a:t>
            </a:r>
            <a:endParaRPr sz="1000" b="0" i="0" u="none" strike="noStrike" cap="none" dirty="0">
              <a:solidFill>
                <a:schemeClr val="dk1"/>
              </a:solidFill>
              <a:latin typeface="Arial"/>
              <a:ea typeface="Arial"/>
              <a:cs typeface="Arial"/>
            </a:endParaRPr>
          </a:p>
          <a:p>
            <a:pPr marL="0" marR="0" lvl="0" indent="0" algn="l" rtl="0">
              <a:lnSpc>
                <a:spcPct val="100000"/>
              </a:lnSpc>
              <a:spcBef>
                <a:spcPts val="0"/>
              </a:spcBef>
              <a:spcAft>
                <a:spcPts val="0"/>
              </a:spcAft>
              <a:buClr>
                <a:srgbClr val="000000"/>
              </a:buClr>
              <a:buSzPts val="1000"/>
              <a:buFont typeface="Arial"/>
              <a:buNone/>
            </a:pPr>
            <a:r>
              <a:rPr lang="en-US" sz="1000" b="0" i="0" u="none" strike="noStrike" cap="none" baseline="30000" dirty="0">
                <a:solidFill>
                  <a:schemeClr val="dk1"/>
                </a:solidFill>
                <a:latin typeface="Arial"/>
                <a:ea typeface="Arial"/>
                <a:cs typeface="Arial"/>
                <a:sym typeface="Arial"/>
              </a:rPr>
              <a:t>2  </a:t>
            </a:r>
            <a:r>
              <a:rPr lang="en-US" sz="1000" b="0" i="0" u="none" strike="noStrike" cap="none" dirty="0">
                <a:solidFill>
                  <a:schemeClr val="dk1"/>
                </a:solidFill>
                <a:latin typeface="Arial"/>
                <a:ea typeface="Arial"/>
                <a:cs typeface="Arial"/>
                <a:sym typeface="Arial"/>
              </a:rPr>
              <a:t>Advice on the use of masks in the context of COVID-19 Interim guidance,</a:t>
            </a:r>
            <a:r>
              <a:rPr lang="en-GB" sz="1000" b="0" i="0" u="none" strike="noStrike" cap="none" dirty="0">
                <a:solidFill>
                  <a:schemeClr val="dk1"/>
                </a:solidFill>
                <a:latin typeface="Arial"/>
                <a:ea typeface="Arial"/>
                <a:cs typeface="Arial"/>
                <a:sym typeface="Arial"/>
              </a:rPr>
              <a:t> 23 December 2020; Rational use of personal protective equipment for COVID-19 and considerations during severe shortages. Geneva: World Health Organization; 2020, Infection prevention and control during health care when coronavirus disease (‎COVID-19)‎ is suspected or confirmed. Interim guidance, 12 July 2021</a:t>
            </a:r>
            <a:endParaRPr lang="en-GB" sz="1000" b="0" i="0" u="none" strike="noStrike" cap="none" dirty="0">
              <a:solidFill>
                <a:schemeClr val="dk1"/>
              </a:solidFill>
              <a:latin typeface="Arial"/>
              <a:ea typeface="Arial"/>
              <a:cs typeface="Arial"/>
            </a:endParaRPr>
          </a:p>
          <a:p>
            <a:pPr marL="0" marR="0" lvl="0" indent="0" algn="l" rtl="0">
              <a:lnSpc>
                <a:spcPct val="100000"/>
              </a:lnSpc>
              <a:spcBef>
                <a:spcPts val="0"/>
              </a:spcBef>
              <a:spcAft>
                <a:spcPts val="0"/>
              </a:spcAft>
              <a:buClr>
                <a:srgbClr val="000000"/>
              </a:buClr>
              <a:buSzPts val="1000"/>
              <a:buFont typeface="Arial"/>
              <a:buNone/>
            </a:pPr>
            <a:r>
              <a:rPr lang="en-US" sz="1000" b="0" i="0" u="none" strike="noStrike" cap="none" dirty="0">
                <a:solidFill>
                  <a:schemeClr val="dk1"/>
                </a:solidFill>
                <a:latin typeface="Arial"/>
                <a:ea typeface="Arial"/>
                <a:cs typeface="Arial"/>
                <a:sym typeface="Arial"/>
              </a:rPr>
              <a:t>Respirators are recommended for settings where aerosols generating procedures are performed. Based on values and preferences and if widely available, they could also be used when providing direct care to COVID-19 patients in other settings.</a:t>
            </a:r>
            <a:endParaRPr sz="1000" b="0" i="0" u="none" strike="noStrike" cap="none" dirty="0">
              <a:solidFill>
                <a:schemeClr val="dk1"/>
              </a:solidFill>
              <a:latin typeface="Arial"/>
              <a:ea typeface="Arial"/>
              <a:cs typeface="Arial"/>
            </a:endParaRPr>
          </a:p>
          <a:p>
            <a:pPr marL="0" marR="0" lvl="0" indent="0" algn="l" rtl="0">
              <a:lnSpc>
                <a:spcPct val="100000"/>
              </a:lnSpc>
              <a:spcBef>
                <a:spcPts val="0"/>
              </a:spcBef>
              <a:spcAft>
                <a:spcPts val="0"/>
              </a:spcAft>
              <a:buClr>
                <a:srgbClr val="000000"/>
              </a:buClr>
              <a:buSzPts val="1000"/>
              <a:buFont typeface="Arial"/>
              <a:buNone/>
            </a:pPr>
            <a:r>
              <a:rPr lang="en-US" sz="1000" b="0" i="0" u="none" strike="noStrike" cap="none" baseline="30000" dirty="0">
                <a:solidFill>
                  <a:schemeClr val="dk1"/>
                </a:solidFill>
                <a:latin typeface="Arial"/>
                <a:ea typeface="Arial"/>
                <a:cs typeface="Arial"/>
                <a:sym typeface="Arial"/>
              </a:rPr>
              <a:t>3 </a:t>
            </a:r>
            <a:r>
              <a:rPr lang="en-US" sz="1000" b="0" i="0" u="none" strike="noStrike" cap="none" dirty="0">
                <a:solidFill>
                  <a:schemeClr val="dk1"/>
                </a:solidFill>
                <a:latin typeface="Arial"/>
                <a:ea typeface="Arial"/>
                <a:cs typeface="Arial"/>
                <a:sym typeface="Arial"/>
              </a:rPr>
              <a:t>Medical masks are defined as surgical or procedure masks that are flat or pleated; they are affixed to the head with straps that go around the ears or head or both. Their performance characteristics are tested according to a set of standardized test methods (ASTM F2100, EN 14683, or equivalent) that aim to balance high filtration, adequate breathability and, optionally, fluid penetration resistance. </a:t>
            </a:r>
            <a:endParaRPr sz="1400" b="0" i="0" u="none" strike="noStrike" cap="none">
              <a:solidFill>
                <a:schemeClr val="dk1"/>
              </a:solidFill>
              <a:latin typeface="Arial"/>
              <a:ea typeface="Arial"/>
              <a:cs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dirty="0">
              <a:solidFill>
                <a:schemeClr val="dk1"/>
              </a:solidFill>
              <a:latin typeface="Arial"/>
              <a:ea typeface="Arial"/>
              <a:cs typeface="Arial"/>
            </a:endParaRPr>
          </a:p>
        </p:txBody>
      </p:sp>
      <p:sp>
        <p:nvSpPr>
          <p:cNvPr id="171" name="Google Shape;171;p9"/>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p>
            <a:r>
              <a:rPr lang="en-US" dirty="0"/>
              <a:t>SARS-CoV-2 Antigen Rapid Diagnostic Test Training Workshop – v3.0 | Safety for SARS-CoV-2 Antigen RDT testing </a:t>
            </a:r>
            <a:endParaRPr dirty="0"/>
          </a:p>
        </p:txBody>
      </p:sp>
      <p:grpSp>
        <p:nvGrpSpPr>
          <p:cNvPr id="8" name="Group 7">
            <a:extLst>
              <a:ext uri="{FF2B5EF4-FFF2-40B4-BE49-F238E27FC236}">
                <a16:creationId xmlns:a16="http://schemas.microsoft.com/office/drawing/2014/main" id="{B4E0DBA1-1226-4B86-91B7-A9C4AFC1545F}"/>
              </a:ext>
            </a:extLst>
          </p:cNvPr>
          <p:cNvGrpSpPr/>
          <p:nvPr/>
        </p:nvGrpSpPr>
        <p:grpSpPr>
          <a:xfrm>
            <a:off x="7500069" y="827567"/>
            <a:ext cx="3924069" cy="596348"/>
            <a:chOff x="7861998" y="1527451"/>
            <a:chExt cx="3924069" cy="596348"/>
          </a:xfrm>
        </p:grpSpPr>
        <p:sp>
          <p:nvSpPr>
            <p:cNvPr id="9" name="TextBox 8">
              <a:extLst>
                <a:ext uri="{FF2B5EF4-FFF2-40B4-BE49-F238E27FC236}">
                  <a16:creationId xmlns:a16="http://schemas.microsoft.com/office/drawing/2014/main" id="{B5D7CDA3-6A4E-4A32-84C8-55E9FAEECC8B}"/>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10" name="Oval 9">
              <a:extLst>
                <a:ext uri="{FF2B5EF4-FFF2-40B4-BE49-F238E27FC236}">
                  <a16:creationId xmlns:a16="http://schemas.microsoft.com/office/drawing/2014/main" id="{59ED8730-D0FC-473F-A1F1-73E76F862027}"/>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descr="Pencil">
              <a:extLst>
                <a:ext uri="{FF2B5EF4-FFF2-40B4-BE49-F238E27FC236}">
                  <a16:creationId xmlns:a16="http://schemas.microsoft.com/office/drawing/2014/main" id="{972B917E-0232-45B4-986A-FCB9C8B3BD1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10"/>
          <p:cNvSpPr txBox="1">
            <a:spLocks noGrp="1"/>
          </p:cNvSpPr>
          <p:nvPr>
            <p:ph type="title"/>
          </p:nvPr>
        </p:nvSpPr>
        <p:spPr>
          <a:xfrm>
            <a:off x="715370" y="356293"/>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How to put on and how to take off PPE</a:t>
            </a:r>
            <a:endParaRPr/>
          </a:p>
        </p:txBody>
      </p:sp>
      <p:sp>
        <p:nvSpPr>
          <p:cNvPr id="178" name="Google Shape;178;p10"/>
          <p:cNvSpPr txBox="1">
            <a:spLocks noGrp="1"/>
          </p:cNvSpPr>
          <p:nvPr>
            <p:ph type="body" idx="1"/>
          </p:nvPr>
        </p:nvSpPr>
        <p:spPr>
          <a:xfrm>
            <a:off x="715370" y="1589540"/>
            <a:ext cx="10515600" cy="444076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179" name="Google Shape;179;p10"/>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11</a:t>
            </a:fld>
            <a:endParaRPr sz="1000"/>
          </a:p>
        </p:txBody>
      </p:sp>
      <p:sp>
        <p:nvSpPr>
          <p:cNvPr id="180" name="Google Shape;180;p10"/>
          <p:cNvSpPr txBox="1"/>
          <p:nvPr/>
        </p:nvSpPr>
        <p:spPr>
          <a:xfrm>
            <a:off x="516604" y="5634164"/>
            <a:ext cx="11360802"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chemeClr val="dk1"/>
                </a:solidFill>
                <a:latin typeface="Arial"/>
                <a:ea typeface="Arial"/>
                <a:cs typeface="Arial"/>
                <a:sym typeface="Arial"/>
              </a:rPr>
              <a:t>Course available on: </a:t>
            </a:r>
            <a:r>
              <a:rPr lang="en-US" sz="1400" b="0" i="0" u="sng" strike="noStrike" cap="none" dirty="0">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https://openwho.org/courses/IPC-PPE-EN</a:t>
            </a:r>
            <a:r>
              <a:rPr lang="en-US" sz="1400" b="0" i="0" u="none" strike="noStrike" cap="none" dirty="0">
                <a:solidFill>
                  <a:schemeClr val="dk1"/>
                </a:solidFill>
                <a:latin typeface="Arial"/>
                <a:ea typeface="Arial"/>
                <a:cs typeface="Arial"/>
                <a:sym typeface="Arial"/>
              </a:rPr>
              <a:t> (COVID-19: How to put on and remove personal protective equipment (PPE))</a:t>
            </a:r>
            <a:endParaRPr sz="14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chemeClr val="dk1"/>
                </a:solidFill>
                <a:latin typeface="Arial"/>
                <a:ea typeface="Arial"/>
                <a:cs typeface="Arial"/>
                <a:sym typeface="Arial"/>
              </a:rPr>
              <a:t>Other resources: WHO biosafety video series: </a:t>
            </a:r>
            <a:r>
              <a:rPr lang="en-US" sz="1400" b="0" i="0" u="sng" strike="noStrike" cap="none" dirty="0">
                <a:solidFill>
                  <a:schemeClr val="dk1"/>
                </a:solidFill>
                <a:latin typeface="Arial"/>
                <a:ea typeface="Arial"/>
                <a:cs typeface="Arial"/>
                <a:sym typeface="Arial"/>
                <a:hlinkClick r:id="rId4">
                  <a:extLst>
                    <a:ext uri="{A12FA001-AC4F-418D-AE19-62706E023703}">
                      <ahyp:hlinkClr xmlns:ahyp="http://schemas.microsoft.com/office/drawing/2018/hyperlinkcolor" val="tx"/>
                    </a:ext>
                  </a:extLst>
                </a:hlinkClick>
              </a:rPr>
              <a:t>https://www.who.int/ihr/publications/biosafety-video-series/en/</a:t>
            </a:r>
            <a:r>
              <a:rPr lang="en-US" sz="1400" b="0" i="0" u="none" strike="noStrike" cap="none" dirty="0">
                <a:solidFill>
                  <a:schemeClr val="dk1"/>
                </a:solidFill>
                <a:latin typeface="Arial"/>
                <a:ea typeface="Arial"/>
                <a:cs typeface="Arial"/>
                <a:sym typeface="Arial"/>
              </a:rPr>
              <a:t> </a:t>
            </a:r>
            <a:endParaRPr sz="1400" b="0" i="0" u="none" strike="noStrike" cap="none" dirty="0">
              <a:solidFill>
                <a:schemeClr val="dk1"/>
              </a:solidFill>
              <a:latin typeface="Arial"/>
              <a:ea typeface="Arial"/>
              <a:cs typeface="Arial"/>
              <a:sym typeface="Arial"/>
            </a:endParaRPr>
          </a:p>
        </p:txBody>
      </p:sp>
      <p:pic>
        <p:nvPicPr>
          <p:cNvPr id="181" name="Google Shape;181;p10"/>
          <p:cNvPicPr preferRelativeResize="0"/>
          <p:nvPr/>
        </p:nvPicPr>
        <p:blipFill rotWithShape="1">
          <a:blip r:embed="rId5">
            <a:alphaModFix/>
          </a:blip>
          <a:srcRect/>
          <a:stretch/>
        </p:blipFill>
        <p:spPr>
          <a:xfrm>
            <a:off x="2590800" y="1509712"/>
            <a:ext cx="7010400" cy="3838575"/>
          </a:xfrm>
          <a:prstGeom prst="rect">
            <a:avLst/>
          </a:prstGeom>
          <a:noFill/>
          <a:ln>
            <a:noFill/>
          </a:ln>
        </p:spPr>
      </p:pic>
      <p:pic>
        <p:nvPicPr>
          <p:cNvPr id="182" name="Google Shape;182;p10"/>
          <p:cNvPicPr preferRelativeResize="0"/>
          <p:nvPr/>
        </p:nvPicPr>
        <p:blipFill rotWithShape="1">
          <a:blip r:embed="rId6">
            <a:alphaModFix/>
          </a:blip>
          <a:srcRect/>
          <a:stretch/>
        </p:blipFill>
        <p:spPr>
          <a:xfrm>
            <a:off x="8479852" y="3336984"/>
            <a:ext cx="1473135" cy="1977103"/>
          </a:xfrm>
          <a:prstGeom prst="rect">
            <a:avLst/>
          </a:prstGeom>
          <a:noFill/>
          <a:ln>
            <a:noFill/>
          </a:ln>
        </p:spPr>
      </p:pic>
      <p:sp>
        <p:nvSpPr>
          <p:cNvPr id="183" name="Google Shape;183;p10"/>
          <p:cNvSpPr/>
          <p:nvPr/>
        </p:nvSpPr>
        <p:spPr>
          <a:xfrm>
            <a:off x="715370" y="1509712"/>
            <a:ext cx="328808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2200" b="0" i="0" u="none" strike="noStrike" cap="none" dirty="0">
                <a:solidFill>
                  <a:schemeClr val="dk1"/>
                </a:solidFill>
                <a:latin typeface="Arial"/>
                <a:ea typeface="Arial"/>
                <a:cs typeface="Arial"/>
                <a:sym typeface="Arial"/>
              </a:rPr>
              <a:t>Play the video by clicking </a:t>
            </a:r>
            <a:r>
              <a:rPr lang="en-US" sz="2200" b="0" i="0" u="sng" strike="noStrike" cap="none" dirty="0">
                <a:solidFill>
                  <a:schemeClr val="dk1"/>
                </a:solidFill>
                <a:latin typeface="Arial"/>
                <a:ea typeface="Arial"/>
                <a:cs typeface="Arial"/>
                <a:sym typeface="Arial"/>
                <a:hlinkClick r:id="rId7">
                  <a:extLst>
                    <a:ext uri="{A12FA001-AC4F-418D-AE19-62706E023703}">
                      <ahyp:hlinkClr xmlns:ahyp="http://schemas.microsoft.com/office/drawing/2018/hyperlinkcolor" val="tx"/>
                    </a:ext>
                  </a:extLst>
                </a:hlinkClick>
              </a:rPr>
              <a:t>here</a:t>
            </a:r>
            <a:endParaRPr sz="2200" b="0" i="0" u="none" strike="noStrike" cap="none" dirty="0">
              <a:solidFill>
                <a:schemeClr val="dk1"/>
              </a:solidFill>
              <a:latin typeface="Arial"/>
              <a:ea typeface="Arial"/>
              <a:cs typeface="Arial"/>
              <a:sym typeface="Arial"/>
            </a:endParaRPr>
          </a:p>
        </p:txBody>
      </p:sp>
      <p:sp>
        <p:nvSpPr>
          <p:cNvPr id="184" name="Google Shape;184;p10"/>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p>
            <a:r>
              <a:rPr lang="en-US" dirty="0"/>
              <a:t>SARS-CoV-2 Antigen Rapid Diagnostic Test Training Workshop – v3.0 | Safety for SARS-CoV-2 Antigen RDT testing </a:t>
            </a:r>
            <a:endParaRPr dirty="0"/>
          </a:p>
        </p:txBody>
      </p:sp>
      <p:pic>
        <p:nvPicPr>
          <p:cNvPr id="185" name="Google Shape;185;p10"/>
          <p:cNvPicPr preferRelativeResize="0"/>
          <p:nvPr/>
        </p:nvPicPr>
        <p:blipFill rotWithShape="1">
          <a:blip r:embed="rId8">
            <a:alphaModFix/>
          </a:blip>
          <a:srcRect/>
          <a:stretch/>
        </p:blipFill>
        <p:spPr>
          <a:xfrm>
            <a:off x="9799966" y="3336984"/>
            <a:ext cx="1375004" cy="1977103"/>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11"/>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Setting up the workstation</a:t>
            </a:r>
            <a:endParaRPr/>
          </a:p>
        </p:txBody>
      </p:sp>
      <p:sp>
        <p:nvSpPr>
          <p:cNvPr id="192" name="Google Shape;192;p11"/>
          <p:cNvSpPr txBox="1">
            <a:spLocks noGrp="1"/>
          </p:cNvSpPr>
          <p:nvPr>
            <p:ph type="body" idx="1"/>
          </p:nvPr>
        </p:nvSpPr>
        <p:spPr>
          <a:xfrm>
            <a:off x="838200" y="1736203"/>
            <a:ext cx="10515600" cy="444090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SzPts val="2000"/>
              <a:buNone/>
            </a:pPr>
            <a:endParaRPr sz="2400" dirty="0"/>
          </a:p>
          <a:p>
            <a:pPr marL="228600" lvl="0" indent="-254000" algn="l" rtl="0">
              <a:lnSpc>
                <a:spcPct val="100000"/>
              </a:lnSpc>
              <a:spcBef>
                <a:spcPts val="1000"/>
              </a:spcBef>
              <a:spcAft>
                <a:spcPts val="0"/>
              </a:spcAft>
              <a:buSzPts val="2400"/>
              <a:buChar char="•"/>
            </a:pPr>
            <a:r>
              <a:rPr lang="en-US" sz="2400" dirty="0"/>
              <a:t>SARS-CoV-2 Antigen RDT testing must be performed on a designated well-ventilated bench, separate from the sample collection area and other areas where patients have access.</a:t>
            </a:r>
            <a:endParaRPr sz="2400" dirty="0"/>
          </a:p>
          <a:p>
            <a:pPr marL="228600" lvl="0" indent="-101600" algn="l" rtl="0">
              <a:lnSpc>
                <a:spcPct val="100000"/>
              </a:lnSpc>
              <a:spcBef>
                <a:spcPts val="1000"/>
              </a:spcBef>
              <a:spcAft>
                <a:spcPts val="0"/>
              </a:spcAft>
              <a:buSzPts val="2000"/>
              <a:buNone/>
            </a:pPr>
            <a:endParaRPr sz="2400" dirty="0"/>
          </a:p>
          <a:p>
            <a:pPr marL="228600" lvl="0" indent="-254000" algn="l" rtl="0">
              <a:lnSpc>
                <a:spcPct val="100000"/>
              </a:lnSpc>
              <a:spcBef>
                <a:spcPts val="1000"/>
              </a:spcBef>
              <a:spcAft>
                <a:spcPts val="0"/>
              </a:spcAft>
              <a:buClr>
                <a:schemeClr val="accent1"/>
              </a:buClr>
              <a:buSzPts val="2400"/>
              <a:buChar char="•"/>
            </a:pPr>
            <a:r>
              <a:rPr lang="en-US" sz="2400" dirty="0"/>
              <a:t>The work area should be marked with a biohazard sign and accessible only to staff who have been trained, are conducting the testing and are wearing appropriate PPE.</a:t>
            </a:r>
            <a:endParaRPr sz="2400" dirty="0"/>
          </a:p>
          <a:p>
            <a:pPr marL="228600" lvl="0" indent="-101600" algn="l" rtl="0">
              <a:lnSpc>
                <a:spcPct val="100000"/>
              </a:lnSpc>
              <a:spcBef>
                <a:spcPts val="1000"/>
              </a:spcBef>
              <a:spcAft>
                <a:spcPts val="0"/>
              </a:spcAft>
              <a:buClr>
                <a:schemeClr val="accent1"/>
              </a:buClr>
              <a:buSzPts val="2000"/>
              <a:buNone/>
            </a:pPr>
            <a:endParaRPr sz="2400" dirty="0"/>
          </a:p>
          <a:p>
            <a:pPr marL="228600" lvl="0" indent="-101600" algn="l" rtl="0">
              <a:lnSpc>
                <a:spcPct val="100000"/>
              </a:lnSpc>
              <a:spcBef>
                <a:spcPts val="1000"/>
              </a:spcBef>
              <a:spcAft>
                <a:spcPts val="0"/>
              </a:spcAft>
              <a:buClr>
                <a:schemeClr val="accent1"/>
              </a:buClr>
              <a:buSzPts val="2000"/>
              <a:buNone/>
            </a:pPr>
            <a:endParaRPr sz="2400" dirty="0"/>
          </a:p>
        </p:txBody>
      </p:sp>
      <p:sp>
        <p:nvSpPr>
          <p:cNvPr id="193" name="Google Shape;193;p11"/>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12</a:t>
            </a:fld>
            <a:endParaRPr sz="1000"/>
          </a:p>
        </p:txBody>
      </p:sp>
      <p:sp>
        <p:nvSpPr>
          <p:cNvPr id="194" name="Google Shape;194;p11"/>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p>
            <a:r>
              <a:rPr lang="en-US" dirty="0"/>
              <a:t>SARS-CoV-2 Antigen Rapid Diagnostic Test Training Workshop – v3.0 | Safety for SARS-CoV-2 Antigen RDT testing </a:t>
            </a:r>
            <a:endParaRPr dirty="0"/>
          </a:p>
        </p:txBody>
      </p:sp>
      <p:grpSp>
        <p:nvGrpSpPr>
          <p:cNvPr id="6" name="Group 5">
            <a:extLst>
              <a:ext uri="{FF2B5EF4-FFF2-40B4-BE49-F238E27FC236}">
                <a16:creationId xmlns:a16="http://schemas.microsoft.com/office/drawing/2014/main" id="{7C13FD86-3B8D-4DBD-91DF-C4B258C43533}"/>
              </a:ext>
            </a:extLst>
          </p:cNvPr>
          <p:cNvGrpSpPr/>
          <p:nvPr/>
        </p:nvGrpSpPr>
        <p:grpSpPr>
          <a:xfrm>
            <a:off x="7527778" y="1303232"/>
            <a:ext cx="3924069" cy="596348"/>
            <a:chOff x="7861998" y="1527451"/>
            <a:chExt cx="3924069" cy="596348"/>
          </a:xfrm>
        </p:grpSpPr>
        <p:sp>
          <p:nvSpPr>
            <p:cNvPr id="7" name="TextBox 6">
              <a:extLst>
                <a:ext uri="{FF2B5EF4-FFF2-40B4-BE49-F238E27FC236}">
                  <a16:creationId xmlns:a16="http://schemas.microsoft.com/office/drawing/2014/main" id="{39863F52-3734-4D2E-8BBB-18BC89DF7B0B}"/>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8" name="Oval 7">
              <a:extLst>
                <a:ext uri="{FF2B5EF4-FFF2-40B4-BE49-F238E27FC236}">
                  <a16:creationId xmlns:a16="http://schemas.microsoft.com/office/drawing/2014/main" id="{85E87100-8555-4111-A77B-9CAB7D9299A6}"/>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descr="Pencil">
              <a:extLst>
                <a:ext uri="{FF2B5EF4-FFF2-40B4-BE49-F238E27FC236}">
                  <a16:creationId xmlns:a16="http://schemas.microsoft.com/office/drawing/2014/main" id="{F215B828-DB85-493E-A45F-9838D06A94F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12"/>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Workstation setup</a:t>
            </a:r>
            <a:endParaRPr/>
          </a:p>
        </p:txBody>
      </p:sp>
      <p:sp>
        <p:nvSpPr>
          <p:cNvPr id="201" name="Google Shape;201;p12"/>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202" name="Google Shape;202;p1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13</a:t>
            </a:fld>
            <a:endParaRPr sz="1000"/>
          </a:p>
        </p:txBody>
      </p:sp>
      <p:sp>
        <p:nvSpPr>
          <p:cNvPr id="203" name="Google Shape;203;p12"/>
          <p:cNvSpPr txBox="1"/>
          <p:nvPr/>
        </p:nvSpPr>
        <p:spPr>
          <a:xfrm>
            <a:off x="5298312" y="1947075"/>
            <a:ext cx="1190400" cy="410400"/>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chemeClr val="dk1"/>
              </a:buClr>
              <a:buSzPts val="1600"/>
              <a:buFont typeface="Arial"/>
              <a:buNone/>
            </a:pPr>
            <a:r>
              <a:rPr lang="en-US" sz="2000" b="0" i="0" u="none" strike="noStrike" cap="none">
                <a:solidFill>
                  <a:schemeClr val="dk1"/>
                </a:solidFill>
                <a:latin typeface="Arial"/>
                <a:ea typeface="Arial"/>
                <a:cs typeface="Arial"/>
                <a:sym typeface="Arial"/>
              </a:rPr>
              <a:t>Supplies</a:t>
            </a:r>
            <a:endParaRPr sz="2000" b="0" i="0" u="none" strike="noStrike" cap="none">
              <a:solidFill>
                <a:srgbClr val="000000"/>
              </a:solidFill>
              <a:latin typeface="Arial"/>
              <a:ea typeface="Arial"/>
              <a:cs typeface="Arial"/>
              <a:sym typeface="Arial"/>
            </a:endParaRPr>
          </a:p>
        </p:txBody>
      </p:sp>
      <p:sp>
        <p:nvSpPr>
          <p:cNvPr id="204" name="Google Shape;204;p12"/>
          <p:cNvSpPr txBox="1"/>
          <p:nvPr/>
        </p:nvSpPr>
        <p:spPr>
          <a:xfrm>
            <a:off x="3166200" y="5564475"/>
            <a:ext cx="5542500" cy="718200"/>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chemeClr val="dk1"/>
              </a:buClr>
              <a:buSzPts val="1600"/>
              <a:buFont typeface="Arial"/>
              <a:buNone/>
            </a:pPr>
            <a:r>
              <a:rPr lang="en-US" sz="2000" b="0" i="0" u="none" strike="noStrike" cap="none">
                <a:solidFill>
                  <a:schemeClr val="dk1"/>
                </a:solidFill>
                <a:latin typeface="Arial"/>
                <a:ea typeface="Arial"/>
                <a:cs typeface="Arial"/>
                <a:sym typeface="Arial"/>
              </a:rPr>
              <a:t>Testing done here</a:t>
            </a:r>
            <a:endParaRPr sz="20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US" sz="2000" b="0" i="0" u="none" strike="noStrike" cap="none">
                <a:solidFill>
                  <a:schemeClr val="dk1"/>
                </a:solidFill>
                <a:latin typeface="Avenir"/>
                <a:ea typeface="Avenir"/>
                <a:cs typeface="Avenir"/>
                <a:sym typeface="Avenir"/>
              </a:rPr>
              <a:t>(</a:t>
            </a:r>
            <a:r>
              <a:rPr lang="en-US" sz="2000" b="0" i="0" u="none" strike="noStrike" cap="none">
                <a:solidFill>
                  <a:schemeClr val="dk1"/>
                </a:solidFill>
                <a:latin typeface="Arial"/>
                <a:ea typeface="Arial"/>
                <a:cs typeface="Arial"/>
                <a:sym typeface="Arial"/>
              </a:rPr>
              <a:t>place a diaper or similar absorbent material)</a:t>
            </a:r>
            <a:endParaRPr sz="2000" b="0" i="0" u="none" strike="noStrike" cap="none">
              <a:solidFill>
                <a:schemeClr val="dk1"/>
              </a:solidFill>
              <a:latin typeface="Avenir"/>
              <a:ea typeface="Avenir"/>
              <a:cs typeface="Avenir"/>
              <a:sym typeface="Avenir"/>
            </a:endParaRPr>
          </a:p>
        </p:txBody>
      </p:sp>
      <p:sp>
        <p:nvSpPr>
          <p:cNvPr id="205" name="Google Shape;205;p12"/>
          <p:cNvSpPr txBox="1"/>
          <p:nvPr/>
        </p:nvSpPr>
        <p:spPr>
          <a:xfrm>
            <a:off x="9598997" y="3520015"/>
            <a:ext cx="1765200" cy="1026300"/>
          </a:xfrm>
          <a:prstGeom prst="rect">
            <a:avLst/>
          </a:prstGeom>
          <a:noFill/>
          <a:ln>
            <a:noFill/>
          </a:ln>
        </p:spPr>
        <p:txBody>
          <a:bodyPr spcFirstLastPara="1" wrap="square" lIns="50800" tIns="50800" rIns="50800" bIns="50800" anchor="ctr" anchorCtr="0">
            <a:spAutoFit/>
          </a:bodyPr>
          <a:lstStyle/>
          <a:p>
            <a:pPr marL="0" marR="0" lvl="0" indent="0" algn="l" rtl="0">
              <a:lnSpc>
                <a:spcPct val="100000"/>
              </a:lnSpc>
              <a:spcBef>
                <a:spcPts val="0"/>
              </a:spcBef>
              <a:spcAft>
                <a:spcPts val="0"/>
              </a:spcAft>
              <a:buClr>
                <a:srgbClr val="000000"/>
              </a:buClr>
              <a:buSzPts val="1600"/>
              <a:buFont typeface="Arial"/>
              <a:buNone/>
            </a:pPr>
            <a:r>
              <a:rPr lang="en-US" sz="2000" b="0" i="0" u="none" strike="noStrike" cap="none">
                <a:solidFill>
                  <a:schemeClr val="dk1"/>
                </a:solidFill>
                <a:latin typeface="Arial"/>
                <a:ea typeface="Arial"/>
                <a:cs typeface="Arial"/>
                <a:sym typeface="Arial"/>
              </a:rPr>
              <a:t>SARS-CoV-2 Antigen RDT Logbook </a:t>
            </a:r>
            <a:endParaRPr sz="2000" b="0" i="0" u="none" strike="noStrike" cap="none">
              <a:solidFill>
                <a:srgbClr val="000000"/>
              </a:solidFill>
              <a:latin typeface="Arial"/>
              <a:ea typeface="Arial"/>
              <a:cs typeface="Arial"/>
              <a:sym typeface="Arial"/>
            </a:endParaRPr>
          </a:p>
        </p:txBody>
      </p:sp>
      <p:sp>
        <p:nvSpPr>
          <p:cNvPr id="206" name="Google Shape;206;p12"/>
          <p:cNvSpPr/>
          <p:nvPr/>
        </p:nvSpPr>
        <p:spPr>
          <a:xfrm>
            <a:off x="3552183" y="2712166"/>
            <a:ext cx="4715124" cy="2456954"/>
          </a:xfrm>
          <a:prstGeom prst="frame">
            <a:avLst>
              <a:gd name="adj1" fmla="val 2791"/>
            </a:avLst>
          </a:prstGeom>
          <a:solidFill>
            <a:schemeClr val="dk1"/>
          </a:solid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chemeClr val="dk1"/>
              </a:buClr>
              <a:buSzPts val="3200"/>
              <a:buFont typeface="Arial"/>
              <a:buNone/>
            </a:pPr>
            <a:endParaRPr sz="3200" b="0" i="0" u="none" strike="noStrike" cap="none">
              <a:solidFill>
                <a:srgbClr val="FFFFFF"/>
              </a:solidFill>
              <a:latin typeface="Arial"/>
              <a:ea typeface="Arial"/>
              <a:cs typeface="Arial"/>
              <a:sym typeface="Arial"/>
            </a:endParaRPr>
          </a:p>
        </p:txBody>
      </p:sp>
      <p:sp>
        <p:nvSpPr>
          <p:cNvPr id="207" name="Google Shape;207;p12"/>
          <p:cNvSpPr/>
          <p:nvPr/>
        </p:nvSpPr>
        <p:spPr>
          <a:xfrm>
            <a:off x="4761648" y="2996596"/>
            <a:ext cx="748414" cy="538609"/>
          </a:xfrm>
          <a:prstGeom prst="rect">
            <a:avLst/>
          </a:prstGeom>
          <a:solidFill>
            <a:srgbClr val="D0CECE"/>
          </a:solid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171616"/>
              </a:buClr>
              <a:buSzPts val="1000"/>
              <a:buFont typeface="Arial"/>
              <a:buNone/>
            </a:pPr>
            <a:r>
              <a:rPr lang="en-US" sz="1000" b="0" i="0" u="none" strike="noStrike" cap="none">
                <a:solidFill>
                  <a:srgbClr val="171616"/>
                </a:solidFill>
                <a:latin typeface="Arial"/>
                <a:ea typeface="Arial"/>
                <a:cs typeface="Arial"/>
                <a:sym typeface="Arial"/>
              </a:rPr>
              <a:t>SARS-CoV-2 Ag RDT</a:t>
            </a:r>
            <a:endParaRPr sz="1400" b="0" i="0" u="none" strike="noStrike" cap="none">
              <a:solidFill>
                <a:srgbClr val="000000"/>
              </a:solidFill>
              <a:latin typeface="Arial"/>
              <a:ea typeface="Arial"/>
              <a:cs typeface="Arial"/>
              <a:sym typeface="Arial"/>
            </a:endParaRPr>
          </a:p>
        </p:txBody>
      </p:sp>
      <p:sp>
        <p:nvSpPr>
          <p:cNvPr id="208" name="Google Shape;208;p12"/>
          <p:cNvSpPr/>
          <p:nvPr/>
        </p:nvSpPr>
        <p:spPr>
          <a:xfrm>
            <a:off x="5607596" y="3134783"/>
            <a:ext cx="604298" cy="230832"/>
          </a:xfrm>
          <a:prstGeom prst="rect">
            <a:avLst/>
          </a:prstGeom>
          <a:solidFill>
            <a:srgbClr val="D0CECE"/>
          </a:solid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171616"/>
              </a:buClr>
              <a:buSzPts val="1000"/>
              <a:buFont typeface="Arial"/>
              <a:buNone/>
            </a:pPr>
            <a:r>
              <a:rPr lang="en-US" sz="1000" b="0" i="0" u="none" strike="noStrike" cap="none">
                <a:solidFill>
                  <a:srgbClr val="171616"/>
                </a:solidFill>
                <a:latin typeface="Arial"/>
                <a:ea typeface="Arial"/>
                <a:cs typeface="Arial"/>
                <a:sym typeface="Arial"/>
              </a:rPr>
              <a:t>Timer</a:t>
            </a:r>
            <a:endParaRPr sz="1400" b="0" i="0" u="none" strike="noStrike" cap="none">
              <a:solidFill>
                <a:srgbClr val="000000"/>
              </a:solidFill>
              <a:latin typeface="Arial"/>
              <a:ea typeface="Arial"/>
              <a:cs typeface="Arial"/>
              <a:sym typeface="Arial"/>
            </a:endParaRPr>
          </a:p>
        </p:txBody>
      </p:sp>
      <p:pic>
        <p:nvPicPr>
          <p:cNvPr id="209" name="Google Shape;209;p12" descr="Open book"/>
          <p:cNvPicPr preferRelativeResize="0"/>
          <p:nvPr/>
        </p:nvPicPr>
        <p:blipFill rotWithShape="1">
          <a:blip r:embed="rId3">
            <a:alphaModFix/>
          </a:blip>
          <a:srcRect/>
          <a:stretch/>
        </p:blipFill>
        <p:spPr>
          <a:xfrm>
            <a:off x="8521190" y="2744380"/>
            <a:ext cx="835503" cy="835503"/>
          </a:xfrm>
          <a:prstGeom prst="rect">
            <a:avLst/>
          </a:prstGeom>
          <a:noFill/>
          <a:ln>
            <a:noFill/>
          </a:ln>
        </p:spPr>
      </p:pic>
      <p:pic>
        <p:nvPicPr>
          <p:cNvPr id="210" name="Google Shape;210;p12" descr="Water Bottle"/>
          <p:cNvPicPr preferRelativeResize="0"/>
          <p:nvPr/>
        </p:nvPicPr>
        <p:blipFill rotWithShape="1">
          <a:blip r:embed="rId4">
            <a:alphaModFix/>
          </a:blip>
          <a:srcRect/>
          <a:stretch/>
        </p:blipFill>
        <p:spPr>
          <a:xfrm>
            <a:off x="3803146" y="3387654"/>
            <a:ext cx="457201" cy="457201"/>
          </a:xfrm>
          <a:prstGeom prst="rect">
            <a:avLst/>
          </a:prstGeom>
          <a:noFill/>
          <a:ln>
            <a:noFill/>
          </a:ln>
        </p:spPr>
      </p:pic>
      <p:sp>
        <p:nvSpPr>
          <p:cNvPr id="211" name="Google Shape;211;p12"/>
          <p:cNvSpPr/>
          <p:nvPr/>
        </p:nvSpPr>
        <p:spPr>
          <a:xfrm rot="10800000">
            <a:off x="9598997" y="3084356"/>
            <a:ext cx="857020" cy="363530"/>
          </a:xfrm>
          <a:prstGeom prst="rightArrow">
            <a:avLst>
              <a:gd name="adj1" fmla="val 50000"/>
              <a:gd name="adj2" fmla="val 50000"/>
            </a:avLst>
          </a:prstGeom>
          <a:solidFill>
            <a:srgbClr val="009AC9"/>
          </a:solid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chemeClr val="dk1"/>
              </a:buClr>
              <a:buSzPts val="3200"/>
              <a:buFont typeface="Arial"/>
              <a:buNone/>
            </a:pPr>
            <a:endParaRPr sz="3200" b="0" i="0" u="none" strike="noStrike" cap="none">
              <a:solidFill>
                <a:srgbClr val="FFFFFF"/>
              </a:solidFill>
              <a:latin typeface="Arial"/>
              <a:ea typeface="Arial"/>
              <a:cs typeface="Arial"/>
              <a:sym typeface="Arial"/>
            </a:endParaRPr>
          </a:p>
        </p:txBody>
      </p:sp>
      <p:pic>
        <p:nvPicPr>
          <p:cNvPr id="212" name="Google Shape;212;p12" descr="Water Bottle"/>
          <p:cNvPicPr preferRelativeResize="0"/>
          <p:nvPr/>
        </p:nvPicPr>
        <p:blipFill rotWithShape="1">
          <a:blip r:embed="rId4">
            <a:alphaModFix/>
          </a:blip>
          <a:srcRect/>
          <a:stretch/>
        </p:blipFill>
        <p:spPr>
          <a:xfrm>
            <a:off x="4192446" y="3378417"/>
            <a:ext cx="457201" cy="457201"/>
          </a:xfrm>
          <a:prstGeom prst="rect">
            <a:avLst/>
          </a:prstGeom>
          <a:noFill/>
          <a:ln>
            <a:noFill/>
          </a:ln>
        </p:spPr>
      </p:pic>
      <p:sp>
        <p:nvSpPr>
          <p:cNvPr id="213" name="Google Shape;213;p12"/>
          <p:cNvSpPr/>
          <p:nvPr/>
        </p:nvSpPr>
        <p:spPr>
          <a:xfrm>
            <a:off x="6293191" y="3133892"/>
            <a:ext cx="604298" cy="230832"/>
          </a:xfrm>
          <a:prstGeom prst="rect">
            <a:avLst/>
          </a:prstGeom>
          <a:solidFill>
            <a:srgbClr val="D0CECE"/>
          </a:solid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171616"/>
              </a:buClr>
              <a:buSzPts val="1000"/>
              <a:buFont typeface="Arial"/>
              <a:buNone/>
            </a:pPr>
            <a:r>
              <a:rPr lang="en-US" sz="1000" b="0" i="0" u="none" strike="noStrike" cap="none">
                <a:solidFill>
                  <a:srgbClr val="171616"/>
                </a:solidFill>
                <a:latin typeface="Arial"/>
                <a:ea typeface="Arial"/>
                <a:cs typeface="Arial"/>
                <a:sym typeface="Arial"/>
              </a:rPr>
              <a:t>Gloves</a:t>
            </a:r>
            <a:endParaRPr sz="1400" b="0" i="0" u="none" strike="noStrike" cap="none">
              <a:solidFill>
                <a:srgbClr val="000000"/>
              </a:solidFill>
              <a:latin typeface="Arial"/>
              <a:ea typeface="Arial"/>
              <a:cs typeface="Arial"/>
              <a:sym typeface="Arial"/>
            </a:endParaRPr>
          </a:p>
        </p:txBody>
      </p:sp>
      <p:sp>
        <p:nvSpPr>
          <p:cNvPr id="214" name="Google Shape;214;p12"/>
          <p:cNvSpPr/>
          <p:nvPr/>
        </p:nvSpPr>
        <p:spPr>
          <a:xfrm rot="-5400000">
            <a:off x="5207050" y="4686776"/>
            <a:ext cx="1405500" cy="389700"/>
          </a:xfrm>
          <a:prstGeom prst="rightArrow">
            <a:avLst>
              <a:gd name="adj1" fmla="val 50000"/>
              <a:gd name="adj2" fmla="val 50000"/>
            </a:avLst>
          </a:prstGeom>
          <a:solidFill>
            <a:srgbClr val="009AC9"/>
          </a:solid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chemeClr val="dk1"/>
              </a:buClr>
              <a:buSzPts val="3200"/>
              <a:buFont typeface="Arial"/>
              <a:buNone/>
            </a:pPr>
            <a:endParaRPr sz="3200" b="0" i="0" u="none" strike="noStrike" cap="none">
              <a:solidFill>
                <a:srgbClr val="FFFFFF"/>
              </a:solidFill>
              <a:latin typeface="Arial"/>
              <a:ea typeface="Arial"/>
              <a:cs typeface="Arial"/>
              <a:sym typeface="Arial"/>
            </a:endParaRPr>
          </a:p>
        </p:txBody>
      </p:sp>
      <p:sp>
        <p:nvSpPr>
          <p:cNvPr id="215" name="Google Shape;215;p12"/>
          <p:cNvSpPr/>
          <p:nvPr/>
        </p:nvSpPr>
        <p:spPr>
          <a:xfrm rot="5400000">
            <a:off x="5556725" y="2536527"/>
            <a:ext cx="706043" cy="389614"/>
          </a:xfrm>
          <a:prstGeom prst="rightArrow">
            <a:avLst>
              <a:gd name="adj1" fmla="val 50000"/>
              <a:gd name="adj2" fmla="val 50000"/>
            </a:avLst>
          </a:prstGeom>
          <a:solidFill>
            <a:srgbClr val="009AC9"/>
          </a:solid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chemeClr val="dk1"/>
              </a:buClr>
              <a:buSzPts val="3200"/>
              <a:buFont typeface="Arial"/>
              <a:buNone/>
            </a:pPr>
            <a:endParaRPr sz="3200" b="0" i="0" u="none" strike="noStrike" cap="none">
              <a:solidFill>
                <a:srgbClr val="FFFFFF"/>
              </a:solidFill>
              <a:latin typeface="Arial"/>
              <a:ea typeface="Arial"/>
              <a:cs typeface="Arial"/>
              <a:sym typeface="Arial"/>
            </a:endParaRPr>
          </a:p>
        </p:txBody>
      </p:sp>
      <p:sp>
        <p:nvSpPr>
          <p:cNvPr id="216" name="Google Shape;216;p12"/>
          <p:cNvSpPr txBox="1"/>
          <p:nvPr/>
        </p:nvSpPr>
        <p:spPr>
          <a:xfrm>
            <a:off x="1351212" y="2528819"/>
            <a:ext cx="1612200" cy="2565300"/>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chemeClr val="dk1"/>
              </a:buClr>
              <a:buSzPts val="1600"/>
              <a:buFont typeface="Arial"/>
              <a:buNone/>
            </a:pPr>
            <a:r>
              <a:rPr lang="en-US" sz="2000" b="0" i="0" u="none" strike="noStrike" cap="none" dirty="0">
                <a:solidFill>
                  <a:schemeClr val="dk1"/>
                </a:solidFill>
                <a:latin typeface="Arial"/>
                <a:ea typeface="Arial"/>
                <a:cs typeface="Arial"/>
                <a:sym typeface="Arial"/>
              </a:rPr>
              <a:t>Waste container and disinfectants</a:t>
            </a:r>
            <a:endParaRPr lang="en-US" sz="2000" b="0" i="0" u="none" strike="noStrike" cap="none">
              <a:solidFill>
                <a:schemeClr val="dk1"/>
              </a:solidFill>
              <a:latin typeface="Arial"/>
              <a:ea typeface="Arial"/>
              <a:cs typeface="Arial"/>
            </a:endParaRPr>
          </a:p>
          <a:p>
            <a:pPr algn="ctr">
              <a:buClr>
                <a:schemeClr val="dk1"/>
              </a:buClr>
              <a:buSzPts val="1600"/>
            </a:pPr>
            <a:r>
              <a:rPr lang="en-US" sz="2000" b="0" i="0" u="none" strike="noStrike" cap="none" dirty="0">
                <a:solidFill>
                  <a:schemeClr val="dk1"/>
                </a:solidFill>
                <a:latin typeface="Arial"/>
                <a:ea typeface="Arial"/>
                <a:cs typeface="Arial"/>
                <a:sym typeface="Arial"/>
              </a:rPr>
              <a:t>(0.1% and 0.5% Bleach</a:t>
            </a:r>
            <a:r>
              <a:rPr lang="en-US" sz="2000" dirty="0">
                <a:solidFill>
                  <a:schemeClr val="dk1"/>
                </a:solidFill>
              </a:rPr>
              <a:t> </a:t>
            </a:r>
            <a:endParaRPr sz="2000" b="0" i="0" u="none" strike="noStrike" cap="none">
              <a:solidFill>
                <a:srgbClr val="000000"/>
              </a:solidFill>
              <a:latin typeface="Arial"/>
              <a:ea typeface="Arial"/>
              <a:cs typeface="Arial"/>
            </a:endParaRPr>
          </a:p>
          <a:p>
            <a:pPr marL="0" marR="0" lvl="0" indent="0" algn="ctr" rtl="0">
              <a:lnSpc>
                <a:spcPct val="100000"/>
              </a:lnSpc>
              <a:spcBef>
                <a:spcPts val="0"/>
              </a:spcBef>
              <a:spcAft>
                <a:spcPts val="0"/>
              </a:spcAft>
              <a:buClr>
                <a:schemeClr val="dk1"/>
              </a:buClr>
              <a:buSzPts val="1600"/>
              <a:buFont typeface="Arial"/>
              <a:buNone/>
            </a:pPr>
            <a:r>
              <a:rPr lang="en-US" sz="2000" b="0" i="0" u="none" strike="noStrike" cap="none" dirty="0">
                <a:solidFill>
                  <a:schemeClr val="dk1"/>
                </a:solidFill>
                <a:latin typeface="Arial"/>
                <a:ea typeface="Arial"/>
                <a:cs typeface="Arial"/>
                <a:sym typeface="Arial"/>
              </a:rPr>
              <a:t>&amp; 70% Ethanol)</a:t>
            </a:r>
            <a:endParaRPr sz="2000" b="0" i="0" u="none" strike="noStrike" cap="none">
              <a:solidFill>
                <a:schemeClr val="dk1"/>
              </a:solidFill>
              <a:latin typeface="Arial"/>
              <a:ea typeface="Arial"/>
              <a:cs typeface="Arial"/>
            </a:endParaRPr>
          </a:p>
        </p:txBody>
      </p:sp>
      <p:sp>
        <p:nvSpPr>
          <p:cNvPr id="217" name="Google Shape;217;p12"/>
          <p:cNvSpPr/>
          <p:nvPr/>
        </p:nvSpPr>
        <p:spPr>
          <a:xfrm>
            <a:off x="3957619" y="2801632"/>
            <a:ext cx="550146" cy="548594"/>
          </a:xfrm>
          <a:prstGeom prst="ellipse">
            <a:avLst/>
          </a:prstGeom>
          <a:solidFill>
            <a:srgbClr val="313131"/>
          </a:solid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chemeClr val="dk1"/>
              </a:buClr>
              <a:buSzPts val="3200"/>
              <a:buFont typeface="Arial"/>
              <a:buNone/>
            </a:pPr>
            <a:endParaRPr sz="3200" b="0" i="0" u="none" strike="noStrike" cap="none">
              <a:solidFill>
                <a:srgbClr val="FFFFFF"/>
              </a:solidFill>
              <a:latin typeface="Arial"/>
              <a:ea typeface="Arial"/>
              <a:cs typeface="Arial"/>
              <a:sym typeface="Arial"/>
            </a:endParaRPr>
          </a:p>
        </p:txBody>
      </p:sp>
      <p:sp>
        <p:nvSpPr>
          <p:cNvPr id="218" name="Google Shape;218;p12"/>
          <p:cNvSpPr/>
          <p:nvPr/>
        </p:nvSpPr>
        <p:spPr>
          <a:xfrm>
            <a:off x="4876664" y="3663494"/>
            <a:ext cx="2033695" cy="793030"/>
          </a:xfrm>
          <a:prstGeom prst="roundRect">
            <a:avLst>
              <a:gd name="adj" fmla="val 16667"/>
            </a:avLst>
          </a:prstGeom>
          <a:noFill/>
          <a:ln w="25400" cap="flat" cmpd="sng">
            <a:solidFill>
              <a:schemeClr val="dk1"/>
            </a:solidFill>
            <a:prstDash val="dot"/>
            <a:miter lim="400000"/>
            <a:headEnd type="none" w="sm" len="sm"/>
            <a:tailEnd type="none" w="sm" len="sm"/>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chemeClr val="dk1"/>
              </a:buClr>
              <a:buSzPts val="3200"/>
              <a:buFont typeface="Arial"/>
              <a:buNone/>
            </a:pPr>
            <a:endParaRPr sz="3200" b="0" i="0" u="none" strike="noStrike" cap="none">
              <a:solidFill>
                <a:srgbClr val="FFFFFF"/>
              </a:solidFill>
              <a:latin typeface="Arial"/>
              <a:ea typeface="Arial"/>
              <a:cs typeface="Arial"/>
              <a:sym typeface="Arial"/>
            </a:endParaRPr>
          </a:p>
        </p:txBody>
      </p:sp>
      <p:sp>
        <p:nvSpPr>
          <p:cNvPr id="219" name="Google Shape;219;p12"/>
          <p:cNvSpPr/>
          <p:nvPr/>
        </p:nvSpPr>
        <p:spPr>
          <a:xfrm>
            <a:off x="3162398" y="3216353"/>
            <a:ext cx="857020" cy="363530"/>
          </a:xfrm>
          <a:prstGeom prst="rightArrow">
            <a:avLst>
              <a:gd name="adj1" fmla="val 50000"/>
              <a:gd name="adj2" fmla="val 50000"/>
            </a:avLst>
          </a:prstGeom>
          <a:solidFill>
            <a:srgbClr val="009AC9"/>
          </a:solid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chemeClr val="dk1"/>
              </a:buClr>
              <a:buSzPts val="3200"/>
              <a:buFont typeface="Arial"/>
              <a:buNone/>
            </a:pPr>
            <a:endParaRPr sz="3200" b="0" i="0" u="none" strike="noStrike" cap="none">
              <a:solidFill>
                <a:srgbClr val="FFFFFF"/>
              </a:solidFill>
              <a:latin typeface="Arial"/>
              <a:ea typeface="Arial"/>
              <a:cs typeface="Arial"/>
              <a:sym typeface="Arial"/>
            </a:endParaRPr>
          </a:p>
        </p:txBody>
      </p:sp>
      <p:sp>
        <p:nvSpPr>
          <p:cNvPr id="220" name="Google Shape;220;p12"/>
          <p:cNvSpPr/>
          <p:nvPr/>
        </p:nvSpPr>
        <p:spPr>
          <a:xfrm>
            <a:off x="8428922" y="2719334"/>
            <a:ext cx="999530" cy="2456954"/>
          </a:xfrm>
          <a:prstGeom prst="frame">
            <a:avLst>
              <a:gd name="adj1" fmla="val 2791"/>
            </a:avLst>
          </a:prstGeom>
          <a:solidFill>
            <a:schemeClr val="dk1"/>
          </a:solid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chemeClr val="dk1"/>
              </a:buClr>
              <a:buSzPts val="3200"/>
              <a:buFont typeface="Arial"/>
              <a:buNone/>
            </a:pPr>
            <a:endParaRPr sz="3200" b="0" i="0" u="none" strike="noStrike" cap="none">
              <a:solidFill>
                <a:srgbClr val="FFFFFF"/>
              </a:solidFill>
              <a:latin typeface="Arial"/>
              <a:ea typeface="Arial"/>
              <a:cs typeface="Arial"/>
              <a:sym typeface="Arial"/>
            </a:endParaRPr>
          </a:p>
        </p:txBody>
      </p:sp>
      <p:sp>
        <p:nvSpPr>
          <p:cNvPr id="221" name="Google Shape;221;p12"/>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p>
            <a:r>
              <a:rPr lang="en-US" dirty="0"/>
              <a:t>SARS-CoV-2 Antigen Rapid Diagnostic Test Training Workshop – v3.0 | Safety for SARS-CoV-2 Antigen RDT testing </a:t>
            </a:r>
            <a:endParaRPr dirty="0"/>
          </a:p>
        </p:txBody>
      </p:sp>
      <p:pic>
        <p:nvPicPr>
          <p:cNvPr id="222" name="Google Shape;222;p12" descr="Water Bottle"/>
          <p:cNvPicPr preferRelativeResize="0"/>
          <p:nvPr/>
        </p:nvPicPr>
        <p:blipFill rotWithShape="1">
          <a:blip r:embed="rId4">
            <a:alphaModFix/>
          </a:blip>
          <a:srcRect/>
          <a:stretch/>
        </p:blipFill>
        <p:spPr>
          <a:xfrm>
            <a:off x="4002414" y="3490610"/>
            <a:ext cx="457201" cy="45720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13"/>
          <p:cNvSpPr txBox="1">
            <a:spLocks noGrp="1"/>
          </p:cNvSpPr>
          <p:nvPr>
            <p:ph type="title"/>
          </p:nvPr>
        </p:nvSpPr>
        <p:spPr>
          <a:xfrm>
            <a:off x="838200" y="532495"/>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When working with SARS-CoV-2 Antigen RDTs, you should:</a:t>
            </a:r>
            <a:endParaRPr/>
          </a:p>
        </p:txBody>
      </p:sp>
      <p:sp>
        <p:nvSpPr>
          <p:cNvPr id="229" name="Google Shape;229;p13"/>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endParaRPr sz="2400"/>
          </a:p>
          <a:p>
            <a:pPr marL="457200" lvl="0" indent="-482600" algn="l" rtl="0">
              <a:lnSpc>
                <a:spcPct val="100000"/>
              </a:lnSpc>
              <a:spcBef>
                <a:spcPts val="1000"/>
              </a:spcBef>
              <a:spcAft>
                <a:spcPts val="0"/>
              </a:spcAft>
              <a:buSzPts val="2400"/>
              <a:buFont typeface="Arial"/>
              <a:buAutoNum type="arabicPeriod"/>
            </a:pPr>
            <a:r>
              <a:rPr lang="en-US" sz="2400"/>
              <a:t>Change gowns and gloves if they become soiled or contaminated.</a:t>
            </a:r>
            <a:endParaRPr sz="2400"/>
          </a:p>
          <a:p>
            <a:pPr marL="457200" lvl="0" indent="-482600" algn="l" rtl="0">
              <a:lnSpc>
                <a:spcPct val="100000"/>
              </a:lnSpc>
              <a:spcBef>
                <a:spcPts val="1000"/>
              </a:spcBef>
              <a:spcAft>
                <a:spcPts val="0"/>
              </a:spcAft>
              <a:buSzPts val="2400"/>
              <a:buFont typeface="Arial"/>
              <a:buAutoNum type="arabicPeriod"/>
            </a:pPr>
            <a:r>
              <a:rPr lang="en-US" sz="2400"/>
              <a:t>Remove gowns and gloves before leaving the work area and between testing samples.</a:t>
            </a:r>
            <a:endParaRPr sz="2400"/>
          </a:p>
          <a:p>
            <a:pPr marL="457200" lvl="0" indent="-482600" algn="l" rtl="0">
              <a:lnSpc>
                <a:spcPct val="100000"/>
              </a:lnSpc>
              <a:spcBef>
                <a:spcPts val="1000"/>
              </a:spcBef>
              <a:spcAft>
                <a:spcPts val="0"/>
              </a:spcAft>
              <a:buSzPts val="2400"/>
              <a:buFont typeface="Arial"/>
              <a:buAutoNum type="arabicPeriod"/>
            </a:pPr>
            <a:r>
              <a:rPr lang="en-US" sz="2400"/>
              <a:t>Discard disposable gowns after single use. Cloth gowns should be re-used following proper cleaning and decontamination.</a:t>
            </a:r>
            <a:endParaRPr sz="2400"/>
          </a:p>
          <a:p>
            <a:pPr marL="457200" lvl="0" indent="-482600" algn="l" rtl="0">
              <a:lnSpc>
                <a:spcPct val="100000"/>
              </a:lnSpc>
              <a:spcBef>
                <a:spcPts val="1000"/>
              </a:spcBef>
              <a:spcAft>
                <a:spcPts val="0"/>
              </a:spcAft>
              <a:buSzPts val="2400"/>
              <a:buFont typeface="Arial"/>
              <a:buAutoNum type="arabicPeriod"/>
            </a:pPr>
            <a:r>
              <a:rPr lang="en-US" sz="2400"/>
              <a:t>Always perform hand hygiene before and after working with samples and before and after using gloves. </a:t>
            </a:r>
            <a:endParaRPr sz="2400"/>
          </a:p>
          <a:p>
            <a:pPr marL="228600" lvl="0" indent="-101600" algn="l" rtl="0">
              <a:lnSpc>
                <a:spcPct val="100000"/>
              </a:lnSpc>
              <a:spcBef>
                <a:spcPts val="1000"/>
              </a:spcBef>
              <a:spcAft>
                <a:spcPts val="0"/>
              </a:spcAft>
              <a:buClr>
                <a:schemeClr val="accent1"/>
              </a:buClr>
              <a:buSzPts val="2000"/>
              <a:buNone/>
            </a:pPr>
            <a:endParaRPr sz="2400"/>
          </a:p>
          <a:p>
            <a:pPr marL="228600" lvl="0" indent="-101600" algn="l" rtl="0">
              <a:lnSpc>
                <a:spcPct val="100000"/>
              </a:lnSpc>
              <a:spcBef>
                <a:spcPts val="1000"/>
              </a:spcBef>
              <a:spcAft>
                <a:spcPts val="0"/>
              </a:spcAft>
              <a:buClr>
                <a:schemeClr val="accent1"/>
              </a:buClr>
              <a:buSzPts val="2000"/>
              <a:buNone/>
            </a:pPr>
            <a:endParaRPr sz="2400"/>
          </a:p>
        </p:txBody>
      </p:sp>
      <p:sp>
        <p:nvSpPr>
          <p:cNvPr id="230" name="Google Shape;230;p13"/>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14</a:t>
            </a:fld>
            <a:endParaRPr sz="1000"/>
          </a:p>
        </p:txBody>
      </p:sp>
      <p:sp>
        <p:nvSpPr>
          <p:cNvPr id="231" name="Google Shape;231;p13"/>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p>
            <a:r>
              <a:rPr lang="en-US" dirty="0"/>
              <a:t>SARS-CoV-2 Antigen Rapid Diagnostic Test Training Workshop – v3.0 | Safety for SARS-CoV-2 Antigen RDT testing </a:t>
            </a:r>
            <a:endParaRPr dirty="0"/>
          </a:p>
        </p:txBody>
      </p:sp>
      <p:grpSp>
        <p:nvGrpSpPr>
          <p:cNvPr id="6" name="Group 5">
            <a:extLst>
              <a:ext uri="{FF2B5EF4-FFF2-40B4-BE49-F238E27FC236}">
                <a16:creationId xmlns:a16="http://schemas.microsoft.com/office/drawing/2014/main" id="{1A69DE99-374C-4ADB-9A96-ABEBE459177F}"/>
              </a:ext>
            </a:extLst>
          </p:cNvPr>
          <p:cNvGrpSpPr/>
          <p:nvPr/>
        </p:nvGrpSpPr>
        <p:grpSpPr>
          <a:xfrm>
            <a:off x="7429730" y="1307940"/>
            <a:ext cx="3924069" cy="596348"/>
            <a:chOff x="7861998" y="1527451"/>
            <a:chExt cx="3924069" cy="596348"/>
          </a:xfrm>
        </p:grpSpPr>
        <p:sp>
          <p:nvSpPr>
            <p:cNvPr id="7" name="TextBox 6">
              <a:extLst>
                <a:ext uri="{FF2B5EF4-FFF2-40B4-BE49-F238E27FC236}">
                  <a16:creationId xmlns:a16="http://schemas.microsoft.com/office/drawing/2014/main" id="{58442901-FD75-4CB7-861F-9C9BE8BCF6D8}"/>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8" name="Oval 7">
              <a:extLst>
                <a:ext uri="{FF2B5EF4-FFF2-40B4-BE49-F238E27FC236}">
                  <a16:creationId xmlns:a16="http://schemas.microsoft.com/office/drawing/2014/main" id="{807724B2-C9AF-44EF-ABA7-796A738B7A49}"/>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descr="Pencil">
              <a:extLst>
                <a:ext uri="{FF2B5EF4-FFF2-40B4-BE49-F238E27FC236}">
                  <a16:creationId xmlns:a16="http://schemas.microsoft.com/office/drawing/2014/main" id="{ACFD88B8-3BBC-43E1-A33A-40B442E00D4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4"/>
          <p:cNvSpPr txBox="1">
            <a:spLocks noGrp="1"/>
          </p:cNvSpPr>
          <p:nvPr>
            <p:ph type="title"/>
          </p:nvPr>
        </p:nvSpPr>
        <p:spPr>
          <a:xfrm>
            <a:off x="831850" y="0"/>
            <a:ext cx="3890621" cy="2257063"/>
          </a:xfrm>
          <a:prstGeom prst="rect">
            <a:avLst/>
          </a:prstGeom>
          <a:noFill/>
          <a:ln>
            <a:noFill/>
          </a:ln>
        </p:spPr>
        <p:txBody>
          <a:bodyPr spcFirstLastPara="1" wrap="square" lIns="0" tIns="0" rIns="0" bIns="0" anchor="b" anchorCtr="0">
            <a:normAutofit/>
          </a:bodyPr>
          <a:lstStyle/>
          <a:p>
            <a:pPr marL="0" lvl="0" indent="0" algn="l" rtl="0">
              <a:lnSpc>
                <a:spcPct val="90000"/>
              </a:lnSpc>
              <a:spcBef>
                <a:spcPts val="0"/>
              </a:spcBef>
              <a:spcAft>
                <a:spcPts val="0"/>
              </a:spcAft>
              <a:buClr>
                <a:schemeClr val="lt1"/>
              </a:buClr>
              <a:buSzPts val="3600"/>
              <a:buFont typeface="Arial"/>
              <a:buNone/>
            </a:pPr>
            <a:r>
              <a:rPr lang="en-US"/>
              <a:t>Disinfectants</a:t>
            </a:r>
            <a:endParaRPr/>
          </a:p>
        </p:txBody>
      </p:sp>
      <p:sp>
        <p:nvSpPr>
          <p:cNvPr id="237" name="Google Shape;237;p14"/>
          <p:cNvSpPr txBox="1">
            <a:spLocks noGrp="1"/>
          </p:cNvSpPr>
          <p:nvPr>
            <p:ph type="sldNum" idx="4294967295"/>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15</a:t>
            </a:fld>
            <a:endParaRPr/>
          </a:p>
        </p:txBody>
      </p:sp>
      <p:pic>
        <p:nvPicPr>
          <p:cNvPr id="238" name="Google Shape;238;p14" descr="A picture containing light, table, holding, person&#10;&#10;Description automatically generated"/>
          <p:cNvPicPr preferRelativeResize="0"/>
          <p:nvPr/>
        </p:nvPicPr>
        <p:blipFill rotWithShape="1">
          <a:blip r:embed="rId3">
            <a:alphaModFix/>
          </a:blip>
          <a:srcRect/>
          <a:stretch/>
        </p:blipFill>
        <p:spPr>
          <a:xfrm>
            <a:off x="5443065" y="2258977"/>
            <a:ext cx="5530421" cy="3486977"/>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15"/>
          <p:cNvSpPr txBox="1">
            <a:spLocks noGrp="1"/>
          </p:cNvSpPr>
          <p:nvPr>
            <p:ph type="title"/>
          </p:nvPr>
        </p:nvSpPr>
        <p:spPr>
          <a:xfrm>
            <a:off x="838199" y="14283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Disinfectants for SARS-CoV-2</a:t>
            </a:r>
            <a:endParaRPr/>
          </a:p>
        </p:txBody>
      </p:sp>
      <p:sp>
        <p:nvSpPr>
          <p:cNvPr id="245" name="Google Shape;245;p15"/>
          <p:cNvSpPr txBox="1">
            <a:spLocks noGrp="1"/>
          </p:cNvSpPr>
          <p:nvPr>
            <p:ph type="body" idx="1"/>
          </p:nvPr>
        </p:nvSpPr>
        <p:spPr>
          <a:xfrm>
            <a:off x="838199" y="1210515"/>
            <a:ext cx="10570464" cy="4566226"/>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a:t>Not all disinfectants are effective against SARS-CoV-2.</a:t>
            </a:r>
            <a:endParaRPr/>
          </a:p>
          <a:p>
            <a:pPr marL="228600" lvl="0" indent="-228600" algn="l" rtl="0">
              <a:lnSpc>
                <a:spcPct val="100000"/>
              </a:lnSpc>
              <a:spcBef>
                <a:spcPts val="1000"/>
              </a:spcBef>
              <a:spcAft>
                <a:spcPts val="0"/>
              </a:spcAft>
              <a:buClr>
                <a:schemeClr val="accent1"/>
              </a:buClr>
              <a:buSzPts val="2000"/>
              <a:buChar char="•"/>
            </a:pPr>
            <a:r>
              <a:rPr lang="en-US"/>
              <a:t>Bleach and ethanol are two commonly available disinfectants active against SARS-CoV-2.</a:t>
            </a:r>
            <a:endParaRPr/>
          </a:p>
          <a:p>
            <a:pPr marL="228600" lvl="0" indent="-228600" algn="l" rtl="0">
              <a:lnSpc>
                <a:spcPct val="100000"/>
              </a:lnSpc>
              <a:spcBef>
                <a:spcPts val="1000"/>
              </a:spcBef>
              <a:spcAft>
                <a:spcPts val="0"/>
              </a:spcAft>
              <a:buClr>
                <a:schemeClr val="accent1"/>
              </a:buClr>
              <a:buSzPts val="2000"/>
              <a:buChar char="•"/>
            </a:pPr>
            <a:r>
              <a:rPr lang="en-US"/>
              <a:t>Follow national guidelines or international guidance when selecting disinfectants.</a:t>
            </a:r>
            <a:r>
              <a:rPr lang="en-US" baseline="30000"/>
              <a:t>1</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246" name="Google Shape;246;p15"/>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16</a:t>
            </a:fld>
            <a:endParaRPr sz="1000"/>
          </a:p>
        </p:txBody>
      </p:sp>
      <p:graphicFrame>
        <p:nvGraphicFramePr>
          <p:cNvPr id="247" name="Google Shape;247;p15"/>
          <p:cNvGraphicFramePr/>
          <p:nvPr>
            <p:extLst>
              <p:ext uri="{D42A27DB-BD31-4B8C-83A1-F6EECF244321}">
                <p14:modId xmlns:p14="http://schemas.microsoft.com/office/powerpoint/2010/main" val="1605953190"/>
              </p:ext>
            </p:extLst>
          </p:nvPr>
        </p:nvGraphicFramePr>
        <p:xfrm>
          <a:off x="913006" y="2579800"/>
          <a:ext cx="10420850" cy="2924170"/>
        </p:xfrm>
        <a:graphic>
          <a:graphicData uri="http://schemas.openxmlformats.org/drawingml/2006/table">
            <a:tbl>
              <a:tblPr firstRow="1" firstCol="1" bandRow="1">
                <a:noFill/>
                <a:tableStyleId>{C351C41D-31DC-484F-9925-5734BF2BE965}</a:tableStyleId>
              </a:tblPr>
              <a:tblGrid>
                <a:gridCol w="2145225">
                  <a:extLst>
                    <a:ext uri="{9D8B030D-6E8A-4147-A177-3AD203B41FA5}">
                      <a16:colId xmlns:a16="http://schemas.microsoft.com/office/drawing/2014/main" val="20000"/>
                    </a:ext>
                  </a:extLst>
                </a:gridCol>
                <a:gridCol w="2524075">
                  <a:extLst>
                    <a:ext uri="{9D8B030D-6E8A-4147-A177-3AD203B41FA5}">
                      <a16:colId xmlns:a16="http://schemas.microsoft.com/office/drawing/2014/main" val="20001"/>
                    </a:ext>
                  </a:extLst>
                </a:gridCol>
                <a:gridCol w="5751550">
                  <a:extLst>
                    <a:ext uri="{9D8B030D-6E8A-4147-A177-3AD203B41FA5}">
                      <a16:colId xmlns:a16="http://schemas.microsoft.com/office/drawing/2014/main" val="20002"/>
                    </a:ext>
                  </a:extLst>
                </a:gridCol>
              </a:tblGrid>
              <a:tr h="205400">
                <a:tc>
                  <a:txBody>
                    <a:bodyPr/>
                    <a:lstStyle/>
                    <a:p>
                      <a:pPr marL="0" marR="0" lvl="0" indent="0" algn="l" rtl="0">
                        <a:lnSpc>
                          <a:spcPct val="140000"/>
                        </a:lnSpc>
                        <a:spcBef>
                          <a:spcPts val="0"/>
                        </a:spcBef>
                        <a:spcAft>
                          <a:spcPts val="0"/>
                        </a:spcAft>
                        <a:buClr>
                          <a:srgbClr val="000000"/>
                        </a:buClr>
                        <a:buSzPts val="1600"/>
                        <a:buFont typeface="Arial"/>
                        <a:buNone/>
                      </a:pPr>
                      <a:r>
                        <a:rPr lang="en-US" sz="1700" b="1" u="none" strike="noStrike" cap="none" dirty="0">
                          <a:solidFill>
                            <a:srgbClr val="FFFFFF"/>
                          </a:solidFill>
                          <a:latin typeface="Arial"/>
                          <a:ea typeface="Arial"/>
                          <a:cs typeface="Arial"/>
                          <a:sym typeface="Arial"/>
                        </a:rPr>
                        <a:t>Type</a:t>
                      </a:r>
                      <a:endParaRPr sz="1700" b="1" u="none" strike="noStrike" cap="none" dirty="0">
                        <a:solidFill>
                          <a:srgbClr val="FFFFFF"/>
                        </a:solidFill>
                        <a:latin typeface="Arial"/>
                        <a:ea typeface="Arial"/>
                        <a:cs typeface="Arial"/>
                        <a:sym typeface="Arial"/>
                      </a:endParaRPr>
                    </a:p>
                  </a:txBody>
                  <a:tcPr marL="51425" marR="51425" marT="0" marB="0">
                    <a:solidFill>
                      <a:srgbClr val="009AC9"/>
                    </a:solidFill>
                  </a:tcPr>
                </a:tc>
                <a:tc>
                  <a:txBody>
                    <a:bodyPr/>
                    <a:lstStyle/>
                    <a:p>
                      <a:pPr marL="0" marR="0" lvl="0" indent="0" algn="l" rtl="0">
                        <a:lnSpc>
                          <a:spcPct val="140000"/>
                        </a:lnSpc>
                        <a:spcBef>
                          <a:spcPts val="0"/>
                        </a:spcBef>
                        <a:spcAft>
                          <a:spcPts val="0"/>
                        </a:spcAft>
                        <a:buClr>
                          <a:srgbClr val="000000"/>
                        </a:buClr>
                        <a:buSzPts val="1600"/>
                        <a:buFont typeface="Arial"/>
                        <a:buNone/>
                      </a:pPr>
                      <a:r>
                        <a:rPr lang="en-US" sz="1700" b="1" u="none" strike="noStrike" cap="none" dirty="0">
                          <a:solidFill>
                            <a:srgbClr val="FFFFFF"/>
                          </a:solidFill>
                          <a:latin typeface="Arial"/>
                          <a:ea typeface="Arial"/>
                          <a:cs typeface="Arial"/>
                          <a:sym typeface="Arial"/>
                        </a:rPr>
                        <a:t>Working Concentration</a:t>
                      </a:r>
                      <a:r>
                        <a:rPr lang="en-US" sz="1700" b="1" u="none" strike="noStrike" cap="none" baseline="30000" dirty="0">
                          <a:solidFill>
                            <a:srgbClr val="FFFFFF"/>
                          </a:solidFill>
                          <a:latin typeface="Arial"/>
                          <a:ea typeface="Arial"/>
                          <a:cs typeface="Arial"/>
                          <a:sym typeface="Arial"/>
                        </a:rPr>
                        <a:t>2</a:t>
                      </a:r>
                      <a:endParaRPr sz="1700" b="1" u="none" strike="noStrike" cap="none" dirty="0">
                        <a:solidFill>
                          <a:srgbClr val="FFFFFF"/>
                        </a:solidFill>
                        <a:latin typeface="Arial"/>
                        <a:ea typeface="Arial"/>
                        <a:cs typeface="Arial"/>
                        <a:sym typeface="Arial"/>
                      </a:endParaRPr>
                    </a:p>
                  </a:txBody>
                  <a:tcPr marL="51425" marR="51425" marT="0" marB="0">
                    <a:solidFill>
                      <a:srgbClr val="009AC9"/>
                    </a:solidFill>
                  </a:tcPr>
                </a:tc>
                <a:tc>
                  <a:txBody>
                    <a:bodyPr/>
                    <a:lstStyle/>
                    <a:p>
                      <a:pPr marL="0" marR="0" lvl="0" indent="0" algn="l" rtl="0">
                        <a:lnSpc>
                          <a:spcPct val="140000"/>
                        </a:lnSpc>
                        <a:spcBef>
                          <a:spcPts val="0"/>
                        </a:spcBef>
                        <a:spcAft>
                          <a:spcPts val="0"/>
                        </a:spcAft>
                        <a:buClr>
                          <a:srgbClr val="000000"/>
                        </a:buClr>
                        <a:buSzPts val="1600"/>
                        <a:buFont typeface="Arial"/>
                        <a:buNone/>
                      </a:pPr>
                      <a:r>
                        <a:rPr lang="en-US" sz="1700" b="1" u="none" strike="noStrike" cap="none" dirty="0">
                          <a:solidFill>
                            <a:srgbClr val="FFFFFF"/>
                          </a:solidFill>
                          <a:latin typeface="Arial"/>
                          <a:ea typeface="Arial"/>
                          <a:cs typeface="Arial"/>
                          <a:sym typeface="Arial"/>
                        </a:rPr>
                        <a:t>Comments</a:t>
                      </a:r>
                      <a:endParaRPr sz="1700" b="1" u="none" strike="noStrike" cap="none" dirty="0">
                        <a:solidFill>
                          <a:srgbClr val="FFFFFF"/>
                        </a:solidFill>
                        <a:latin typeface="Arial"/>
                        <a:ea typeface="Arial"/>
                        <a:cs typeface="Arial"/>
                        <a:sym typeface="Arial"/>
                      </a:endParaRPr>
                    </a:p>
                  </a:txBody>
                  <a:tcPr marL="51425" marR="51425" marT="0" marB="0">
                    <a:solidFill>
                      <a:srgbClr val="009AC9"/>
                    </a:solidFill>
                  </a:tcPr>
                </a:tc>
                <a:extLst>
                  <a:ext uri="{0D108BD9-81ED-4DB2-BD59-A6C34878D82A}">
                    <a16:rowId xmlns:a16="http://schemas.microsoft.com/office/drawing/2014/main" val="10000"/>
                  </a:ext>
                </a:extLst>
              </a:tr>
              <a:tr h="800100">
                <a:tc>
                  <a:txBody>
                    <a:bodyPr/>
                    <a:lstStyle/>
                    <a:p>
                      <a:pPr marL="0" marR="0" lvl="0" indent="0" algn="l" rtl="0">
                        <a:lnSpc>
                          <a:spcPct val="140000"/>
                        </a:lnSpc>
                        <a:spcBef>
                          <a:spcPts val="0"/>
                        </a:spcBef>
                        <a:spcAft>
                          <a:spcPts val="0"/>
                        </a:spcAft>
                        <a:buClr>
                          <a:schemeClr val="dk1"/>
                        </a:buClr>
                        <a:buSzPts val="1600"/>
                        <a:buFont typeface="Arial"/>
                        <a:buNone/>
                      </a:pPr>
                      <a:r>
                        <a:rPr lang="en-US" sz="1700" u="none" strike="noStrike" cap="none" dirty="0">
                          <a:latin typeface="Arial"/>
                          <a:ea typeface="Arial"/>
                          <a:cs typeface="Arial"/>
                          <a:sym typeface="Arial"/>
                        </a:rPr>
                        <a:t>Sodium hypochlorite (bleach</a:t>
                      </a:r>
                      <a:r>
                        <a:rPr lang="en-US" sz="1700" u="none" strike="noStrike" cap="none" baseline="30000" dirty="0">
                          <a:latin typeface="Arial"/>
                          <a:ea typeface="Arial"/>
                          <a:cs typeface="Arial"/>
                          <a:sym typeface="Arial"/>
                        </a:rPr>
                        <a:t>3</a:t>
                      </a:r>
                      <a:r>
                        <a:rPr lang="en-US" sz="1700" u="none" strike="noStrike" cap="none" dirty="0">
                          <a:latin typeface="Arial"/>
                          <a:ea typeface="Arial"/>
                          <a:cs typeface="Arial"/>
                          <a:sym typeface="Arial"/>
                        </a:rPr>
                        <a:t>)</a:t>
                      </a:r>
                      <a:endParaRPr sz="1700" u="none" strike="noStrike" cap="none" dirty="0">
                        <a:latin typeface="Arial"/>
                        <a:ea typeface="Arial"/>
                        <a:cs typeface="Arial"/>
                        <a:sym typeface="Arial"/>
                      </a:endParaRPr>
                    </a:p>
                  </a:txBody>
                  <a:tcPr marL="51425" marR="51425" marT="0" marB="0" anchor="ctr"/>
                </a:tc>
                <a:tc>
                  <a:txBody>
                    <a:bodyPr/>
                    <a:lstStyle/>
                    <a:p>
                      <a:pPr marL="0" marR="0" lvl="0" indent="0" algn="l" rtl="0">
                        <a:lnSpc>
                          <a:spcPct val="140000"/>
                        </a:lnSpc>
                        <a:spcBef>
                          <a:spcPts val="0"/>
                        </a:spcBef>
                        <a:spcAft>
                          <a:spcPts val="0"/>
                        </a:spcAft>
                        <a:buClr>
                          <a:srgbClr val="000000"/>
                        </a:buClr>
                        <a:buSzPts val="1600"/>
                        <a:buFont typeface="Arial"/>
                        <a:buNone/>
                      </a:pPr>
                      <a:r>
                        <a:rPr lang="en-US" sz="1700" u="none" strike="noStrike" cap="none" dirty="0">
                          <a:latin typeface="Arial"/>
                          <a:ea typeface="Arial"/>
                          <a:cs typeface="Arial"/>
                          <a:sym typeface="Arial"/>
                        </a:rPr>
                        <a:t>0.1%</a:t>
                      </a:r>
                      <a:endParaRPr sz="1500" u="none" strike="noStrike" cap="none" dirty="0"/>
                    </a:p>
                  </a:txBody>
                  <a:tcPr marL="51425" marR="51425" marT="0" marB="0" anchor="ctr"/>
                </a:tc>
                <a:tc>
                  <a:txBody>
                    <a:bodyPr/>
                    <a:lstStyle/>
                    <a:p>
                      <a:pPr marL="0" marR="0" lvl="0" indent="0" algn="l" rtl="0">
                        <a:lnSpc>
                          <a:spcPct val="100000"/>
                        </a:lnSpc>
                        <a:spcBef>
                          <a:spcPts val="0"/>
                        </a:spcBef>
                        <a:spcAft>
                          <a:spcPts val="0"/>
                        </a:spcAft>
                        <a:buClr>
                          <a:srgbClr val="000000"/>
                        </a:buClr>
                        <a:buSzPts val="1600"/>
                        <a:buFont typeface="Arial"/>
                        <a:buNone/>
                      </a:pPr>
                      <a:r>
                        <a:rPr lang="en-US" sz="1700" u="none" strike="noStrike" cap="none" dirty="0">
                          <a:latin typeface="Arial"/>
                          <a:ea typeface="Arial"/>
                          <a:cs typeface="Arial"/>
                          <a:sym typeface="Arial"/>
                        </a:rPr>
                        <a:t>A general-purpose </a:t>
                      </a:r>
                      <a:r>
                        <a:rPr lang="en-US" sz="1700" u="none" strike="noStrike" cap="none" dirty="0">
                          <a:solidFill>
                            <a:schemeClr val="dk1"/>
                          </a:solidFill>
                          <a:latin typeface="Arial"/>
                          <a:ea typeface="Arial"/>
                          <a:cs typeface="Arial"/>
                          <a:sym typeface="Arial"/>
                        </a:rPr>
                        <a:t>disinfectant that can be used </a:t>
                      </a:r>
                      <a:r>
                        <a:rPr lang="en-US" sz="1700" u="none" strike="noStrike" cap="none" dirty="0">
                          <a:latin typeface="Arial"/>
                          <a:ea typeface="Arial"/>
                          <a:cs typeface="Arial"/>
                          <a:sym typeface="Arial"/>
                        </a:rPr>
                        <a:t>for </a:t>
                      </a:r>
                      <a:r>
                        <a:rPr lang="en-US" sz="1700" u="none" strike="noStrike" cap="none" dirty="0"/>
                        <a:t>general surface disinfection</a:t>
                      </a:r>
                      <a:endParaRPr sz="1700" u="none" strike="noStrike" cap="none" dirty="0">
                        <a:latin typeface="Arial"/>
                        <a:ea typeface="Arial"/>
                        <a:cs typeface="Arial"/>
                        <a:sym typeface="Arial"/>
                      </a:endParaRPr>
                    </a:p>
                  </a:txBody>
                  <a:tcPr marL="51425" marR="51425" marT="0" marB="0" anchor="ctr"/>
                </a:tc>
                <a:extLst>
                  <a:ext uri="{0D108BD9-81ED-4DB2-BD59-A6C34878D82A}">
                    <a16:rowId xmlns:a16="http://schemas.microsoft.com/office/drawing/2014/main" val="10001"/>
                  </a:ext>
                </a:extLst>
              </a:tr>
              <a:tr h="800100">
                <a:tc>
                  <a:txBody>
                    <a:bodyPr/>
                    <a:lstStyle/>
                    <a:p>
                      <a:pPr marL="0" marR="0" lvl="0" indent="0" algn="l" rtl="0">
                        <a:lnSpc>
                          <a:spcPct val="140000"/>
                        </a:lnSpc>
                        <a:spcBef>
                          <a:spcPts val="0"/>
                        </a:spcBef>
                        <a:spcAft>
                          <a:spcPts val="0"/>
                        </a:spcAft>
                        <a:buClr>
                          <a:srgbClr val="000000"/>
                        </a:buClr>
                        <a:buSzPts val="1600"/>
                        <a:buFont typeface="Arial"/>
                        <a:buNone/>
                      </a:pPr>
                      <a:r>
                        <a:rPr lang="en-US" sz="1700" u="none" strike="noStrike" cap="none" dirty="0">
                          <a:latin typeface="Arial"/>
                          <a:ea typeface="Arial"/>
                          <a:cs typeface="Arial"/>
                          <a:sym typeface="Arial"/>
                        </a:rPr>
                        <a:t>Sodium hypochlorite (bleach</a:t>
                      </a:r>
                      <a:r>
                        <a:rPr lang="en-US" sz="1700" u="none" strike="noStrike" cap="none" baseline="30000" dirty="0">
                          <a:latin typeface="Arial"/>
                          <a:ea typeface="Arial"/>
                          <a:cs typeface="Arial"/>
                          <a:sym typeface="Arial"/>
                        </a:rPr>
                        <a:t>3</a:t>
                      </a:r>
                      <a:r>
                        <a:rPr lang="en-US" sz="1700" u="none" strike="noStrike" cap="none" dirty="0">
                          <a:latin typeface="Arial"/>
                          <a:ea typeface="Arial"/>
                          <a:cs typeface="Arial"/>
                          <a:sym typeface="Arial"/>
                        </a:rPr>
                        <a:t>)</a:t>
                      </a:r>
                      <a:endParaRPr sz="1700" u="none" strike="noStrike" cap="none" dirty="0">
                        <a:latin typeface="Arial"/>
                        <a:ea typeface="Arial"/>
                        <a:cs typeface="Arial"/>
                        <a:sym typeface="Arial"/>
                      </a:endParaRPr>
                    </a:p>
                  </a:txBody>
                  <a:tcPr marL="51425" marR="51425" marT="0" marB="0" anchor="ctr"/>
                </a:tc>
                <a:tc>
                  <a:txBody>
                    <a:bodyPr/>
                    <a:lstStyle/>
                    <a:p>
                      <a:pPr marL="0" marR="0" lvl="0" indent="0" algn="l" rtl="0">
                        <a:lnSpc>
                          <a:spcPct val="140000"/>
                        </a:lnSpc>
                        <a:spcBef>
                          <a:spcPts val="0"/>
                        </a:spcBef>
                        <a:spcAft>
                          <a:spcPts val="0"/>
                        </a:spcAft>
                        <a:buClr>
                          <a:srgbClr val="000000"/>
                        </a:buClr>
                        <a:buSzPts val="1600"/>
                        <a:buFont typeface="Arial"/>
                        <a:buNone/>
                      </a:pPr>
                      <a:r>
                        <a:rPr lang="en-US" sz="1700" u="none" strike="noStrike" cap="none" dirty="0">
                          <a:latin typeface="Arial"/>
                          <a:ea typeface="Arial"/>
                          <a:cs typeface="Arial"/>
                          <a:sym typeface="Arial"/>
                        </a:rPr>
                        <a:t>0.5%</a:t>
                      </a:r>
                      <a:endParaRPr sz="1700" u="none" strike="noStrike" cap="none" dirty="0">
                        <a:latin typeface="Arial"/>
                        <a:ea typeface="Arial"/>
                        <a:cs typeface="Arial"/>
                        <a:sym typeface="Arial"/>
                      </a:endParaRPr>
                    </a:p>
                  </a:txBody>
                  <a:tcPr marL="51425" marR="51425" marT="0" marB="0" anchor="ctr"/>
                </a:tc>
                <a:tc>
                  <a:txBody>
                    <a:bodyPr/>
                    <a:lstStyle/>
                    <a:p>
                      <a:pPr marL="0" marR="0" lvl="0" indent="0" algn="l" rtl="0">
                        <a:lnSpc>
                          <a:spcPct val="100000"/>
                        </a:lnSpc>
                        <a:spcBef>
                          <a:spcPts val="0"/>
                        </a:spcBef>
                        <a:spcAft>
                          <a:spcPts val="0"/>
                        </a:spcAft>
                        <a:buClr>
                          <a:srgbClr val="000000"/>
                        </a:buClr>
                        <a:buSzPts val="1600"/>
                        <a:buFont typeface="Arial"/>
                        <a:buNone/>
                      </a:pPr>
                      <a:r>
                        <a:rPr lang="en-US" sz="1700" u="none" strike="noStrike" cap="none" dirty="0">
                          <a:latin typeface="Arial"/>
                          <a:ea typeface="Arial"/>
                          <a:cs typeface="Arial"/>
                          <a:sym typeface="Arial"/>
                        </a:rPr>
                        <a:t>A general-purpose </a:t>
                      </a:r>
                      <a:r>
                        <a:rPr lang="en-US" sz="1700" u="none" strike="noStrike" cap="none" dirty="0">
                          <a:solidFill>
                            <a:schemeClr val="dk1"/>
                          </a:solidFill>
                          <a:latin typeface="Arial"/>
                          <a:ea typeface="Arial"/>
                          <a:cs typeface="Arial"/>
                          <a:sym typeface="Arial"/>
                        </a:rPr>
                        <a:t>disinfectant that can be </a:t>
                      </a:r>
                      <a:r>
                        <a:rPr lang="en-US" sz="1700" u="none" strike="noStrike" cap="none" dirty="0">
                          <a:latin typeface="Arial"/>
                          <a:ea typeface="Arial"/>
                          <a:cs typeface="Arial"/>
                          <a:sym typeface="Arial"/>
                        </a:rPr>
                        <a:t>used to soak items and disinfect spills. Corrosive to metals and plastics</a:t>
                      </a:r>
                      <a:endParaRPr sz="1700" u="none" strike="noStrike" cap="none" dirty="0">
                        <a:latin typeface="Arial"/>
                        <a:ea typeface="Arial"/>
                        <a:cs typeface="Arial"/>
                        <a:sym typeface="Arial"/>
                      </a:endParaRPr>
                    </a:p>
                  </a:txBody>
                  <a:tcPr marL="51425" marR="51425" marT="0" marB="0" anchor="ctr"/>
                </a:tc>
                <a:extLst>
                  <a:ext uri="{0D108BD9-81ED-4DB2-BD59-A6C34878D82A}">
                    <a16:rowId xmlns:a16="http://schemas.microsoft.com/office/drawing/2014/main" val="10002"/>
                  </a:ext>
                </a:extLst>
              </a:tr>
              <a:tr h="640075">
                <a:tc>
                  <a:txBody>
                    <a:bodyPr/>
                    <a:lstStyle/>
                    <a:p>
                      <a:pPr marL="0" marR="0" lvl="0" indent="0" algn="l" rtl="0">
                        <a:lnSpc>
                          <a:spcPct val="140000"/>
                        </a:lnSpc>
                        <a:spcBef>
                          <a:spcPts val="0"/>
                        </a:spcBef>
                        <a:spcAft>
                          <a:spcPts val="0"/>
                        </a:spcAft>
                        <a:buClr>
                          <a:srgbClr val="000000"/>
                        </a:buClr>
                        <a:buSzPts val="1600"/>
                        <a:buFont typeface="Arial"/>
                        <a:buNone/>
                      </a:pPr>
                      <a:r>
                        <a:rPr lang="en-US" sz="1700" u="none" strike="noStrike" cap="none" dirty="0">
                          <a:latin typeface="Arial"/>
                          <a:ea typeface="Arial"/>
                          <a:cs typeface="Arial"/>
                          <a:sym typeface="Arial"/>
                        </a:rPr>
                        <a:t>Ethanol</a:t>
                      </a:r>
                      <a:endParaRPr sz="1700" u="none" strike="noStrike" cap="none" dirty="0">
                        <a:latin typeface="Arial"/>
                        <a:ea typeface="Arial"/>
                        <a:cs typeface="Arial"/>
                        <a:sym typeface="Arial"/>
                      </a:endParaRPr>
                    </a:p>
                  </a:txBody>
                  <a:tcPr marL="51425" marR="51425" marT="0" marB="0" anchor="ctr"/>
                </a:tc>
                <a:tc>
                  <a:txBody>
                    <a:bodyPr/>
                    <a:lstStyle/>
                    <a:p>
                      <a:pPr marL="0" marR="0" lvl="0" indent="0" algn="l" rtl="0">
                        <a:lnSpc>
                          <a:spcPct val="140000"/>
                        </a:lnSpc>
                        <a:spcBef>
                          <a:spcPts val="0"/>
                        </a:spcBef>
                        <a:spcAft>
                          <a:spcPts val="0"/>
                        </a:spcAft>
                        <a:buClr>
                          <a:srgbClr val="000000"/>
                        </a:buClr>
                        <a:buSzPts val="1600"/>
                        <a:buFont typeface="Arial"/>
                        <a:buNone/>
                      </a:pPr>
                      <a:r>
                        <a:rPr lang="en-US" sz="1700" u="none" strike="noStrike" cap="none" dirty="0">
                          <a:latin typeface="Arial"/>
                          <a:ea typeface="Arial"/>
                          <a:cs typeface="Arial"/>
                          <a:sym typeface="Arial"/>
                        </a:rPr>
                        <a:t>70%</a:t>
                      </a:r>
                      <a:endParaRPr sz="1700" u="none" strike="noStrike" cap="none" dirty="0">
                        <a:latin typeface="Arial"/>
                        <a:ea typeface="Arial"/>
                        <a:cs typeface="Arial"/>
                        <a:sym typeface="Arial"/>
                      </a:endParaRPr>
                    </a:p>
                  </a:txBody>
                  <a:tcPr marL="51425" marR="51425" marT="0" marB="0" anchor="ctr"/>
                </a:tc>
                <a:tc>
                  <a:txBody>
                    <a:bodyPr/>
                    <a:lstStyle/>
                    <a:p>
                      <a:pPr marL="0" marR="0" lvl="0" indent="0" algn="l" rtl="0">
                        <a:lnSpc>
                          <a:spcPct val="100000"/>
                        </a:lnSpc>
                        <a:spcBef>
                          <a:spcPts val="0"/>
                        </a:spcBef>
                        <a:spcAft>
                          <a:spcPts val="0"/>
                        </a:spcAft>
                        <a:buClr>
                          <a:srgbClr val="000000"/>
                        </a:buClr>
                        <a:buSzPts val="1600"/>
                        <a:buFont typeface="Arial"/>
                        <a:buNone/>
                      </a:pPr>
                      <a:r>
                        <a:rPr lang="en-US" sz="1700" u="none" strike="noStrike" cap="none" dirty="0">
                          <a:latin typeface="Arial"/>
                          <a:ea typeface="Arial"/>
                          <a:cs typeface="Arial"/>
                          <a:sym typeface="Arial"/>
                        </a:rPr>
                        <a:t>Leaves no residue. Use with other disinfectants to decontaminate surfaces (including metals)</a:t>
                      </a:r>
                      <a:endParaRPr sz="1700" u="none" strike="noStrike" cap="none" dirty="0">
                        <a:latin typeface="Arial"/>
                        <a:ea typeface="Arial"/>
                        <a:cs typeface="Arial"/>
                        <a:sym typeface="Arial"/>
                      </a:endParaRPr>
                    </a:p>
                  </a:txBody>
                  <a:tcPr marL="51425" marR="51425" marT="0" marB="0" anchor="ctr"/>
                </a:tc>
                <a:extLst>
                  <a:ext uri="{0D108BD9-81ED-4DB2-BD59-A6C34878D82A}">
                    <a16:rowId xmlns:a16="http://schemas.microsoft.com/office/drawing/2014/main" val="10003"/>
                  </a:ext>
                </a:extLst>
              </a:tr>
            </a:tbl>
          </a:graphicData>
        </a:graphic>
      </p:graphicFrame>
      <p:sp>
        <p:nvSpPr>
          <p:cNvPr id="248" name="Google Shape;248;p15"/>
          <p:cNvSpPr txBox="1"/>
          <p:nvPr/>
        </p:nvSpPr>
        <p:spPr>
          <a:xfrm>
            <a:off x="838199" y="5605370"/>
            <a:ext cx="10495657" cy="718145"/>
          </a:xfrm>
          <a:prstGeom prst="rect">
            <a:avLst/>
          </a:prstGeom>
          <a:noFill/>
          <a:ln>
            <a:noFill/>
          </a:ln>
        </p:spPr>
        <p:txBody>
          <a:bodyPr spcFirstLastPara="1" wrap="square" lIns="50800" tIns="50800" rIns="50800" bIns="50800" anchor="ctr"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baseline="30000" dirty="0">
                <a:solidFill>
                  <a:schemeClr val="dk1"/>
                </a:solidFill>
                <a:latin typeface="Arial"/>
                <a:ea typeface="Arial"/>
                <a:cs typeface="Arial"/>
                <a:sym typeface="Arial"/>
              </a:rPr>
              <a:t>1 </a:t>
            </a:r>
            <a:r>
              <a:rPr lang="en-US" sz="1000" b="0" i="0" u="none" strike="noStrike" cap="none" dirty="0">
                <a:solidFill>
                  <a:schemeClr val="dk1"/>
                </a:solidFill>
                <a:latin typeface="Arial"/>
                <a:ea typeface="Arial"/>
                <a:cs typeface="Arial"/>
                <a:sym typeface="Arial"/>
              </a:rPr>
              <a:t>Laboratory biosafety manual. 4th edition. Geneva: World Health Organization; 2021 (</a:t>
            </a:r>
            <a:r>
              <a:rPr lang="en-US" sz="1000" b="0" i="0" u="sng" strike="noStrike" cap="none" dirty="0">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https://www.who.int/publications/i/item/9789240011311</a:t>
            </a:r>
            <a:r>
              <a:rPr lang="en-US" sz="1000" b="0" i="0" u="none" strike="noStrike" cap="none" dirty="0">
                <a:solidFill>
                  <a:schemeClr val="dk1"/>
                </a:solidFill>
                <a:latin typeface="Arial"/>
                <a:ea typeface="Arial"/>
                <a:cs typeface="Arial"/>
                <a:sym typeface="Arial"/>
              </a:rPr>
              <a:t>).</a:t>
            </a:r>
            <a:endParaRPr sz="1000" b="0" i="0" u="none" strike="noStrike" cap="none" baseline="3000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en-US" sz="1000" b="0" i="0" u="none" strike="noStrike" cap="none" baseline="30000" dirty="0">
                <a:solidFill>
                  <a:schemeClr val="dk1"/>
                </a:solidFill>
                <a:latin typeface="Arial"/>
                <a:ea typeface="Arial"/>
                <a:cs typeface="Arial"/>
                <a:sym typeface="Arial"/>
              </a:rPr>
              <a:t>2</a:t>
            </a:r>
            <a:r>
              <a:rPr lang="en-US" sz="1000" b="0" i="0" u="none" strike="noStrike" cap="none" dirty="0">
                <a:solidFill>
                  <a:schemeClr val="dk1"/>
                </a:solidFill>
                <a:latin typeface="Arial"/>
                <a:ea typeface="Arial"/>
                <a:cs typeface="Arial"/>
                <a:sym typeface="Arial"/>
              </a:rPr>
              <a:t> Concentration refers to the strength of the disinfectant.  </a:t>
            </a:r>
            <a:endParaRPr sz="1000" b="0" i="0" u="none" strike="noStrike" cap="none" baseline="30000" dirty="0">
              <a:solidFill>
                <a:schemeClr val="dk1"/>
              </a:solidFill>
              <a:latin typeface="Arial"/>
              <a:ea typeface="Arial"/>
              <a:cs typeface="Arial"/>
              <a:sym typeface="Arial"/>
            </a:endParaRPr>
          </a:p>
          <a:p>
            <a:pPr>
              <a:buClr>
                <a:schemeClr val="dk1"/>
              </a:buClr>
              <a:buSzPts val="1000"/>
            </a:pPr>
            <a:r>
              <a:rPr lang="en-US" sz="1000" b="0" i="0" u="none" strike="noStrike" cap="none" baseline="30000" dirty="0">
                <a:solidFill>
                  <a:schemeClr val="dk1"/>
                </a:solidFill>
                <a:latin typeface="Arial"/>
                <a:ea typeface="Arial"/>
                <a:cs typeface="Arial"/>
                <a:sym typeface="Arial"/>
              </a:rPr>
              <a:t>3</a:t>
            </a:r>
            <a:r>
              <a:rPr lang="en-US" sz="1000" b="0" i="0" u="none" strike="noStrike" cap="none" dirty="0">
                <a:solidFill>
                  <a:schemeClr val="dk1"/>
                </a:solidFill>
                <a:latin typeface="Arial"/>
                <a:ea typeface="Arial"/>
                <a:cs typeface="Arial"/>
                <a:sym typeface="Arial"/>
              </a:rPr>
              <a:t> Household bleach varies in concentration between 3% and 5</a:t>
            </a:r>
            <a:r>
              <a:rPr lang="en-US" sz="1000" b="0" i="0" u="none" strike="noStrike" cap="none" dirty="0">
                <a:solidFill>
                  <a:schemeClr val="dk1"/>
                </a:solidFill>
                <a:latin typeface="+mn-lt"/>
                <a:ea typeface="Arial"/>
                <a:cs typeface="Arial"/>
                <a:sym typeface="Arial"/>
              </a:rPr>
              <a:t>%. </a:t>
            </a:r>
            <a:r>
              <a:rPr lang="en-US" sz="1000" b="1" u="sng" dirty="0">
                <a:solidFill>
                  <a:srgbClr val="212121"/>
                </a:solidFill>
                <a:latin typeface="+mn-lt"/>
                <a:ea typeface="Calibri"/>
                <a:cs typeface="Calibri"/>
                <a:sym typeface="Calibri"/>
              </a:rPr>
              <a:t>Do not use bleach</a:t>
            </a:r>
            <a:r>
              <a:rPr lang="en-US" sz="1000" b="1" dirty="0">
                <a:solidFill>
                  <a:srgbClr val="212121"/>
                </a:solidFill>
                <a:latin typeface="+mn-lt"/>
                <a:ea typeface="Calibri"/>
                <a:cs typeface="Calibri"/>
                <a:sym typeface="Calibri"/>
              </a:rPr>
              <a:t> </a:t>
            </a:r>
            <a:r>
              <a:rPr lang="en-US" sz="1000" dirty="0">
                <a:solidFill>
                  <a:schemeClr val="dk1"/>
                </a:solidFill>
                <a:latin typeface="+mn-lt"/>
                <a:ea typeface="Calibri"/>
                <a:cs typeface="Calibri"/>
                <a:sym typeface="Calibri"/>
              </a:rPr>
              <a:t>when working with products containing </a:t>
            </a:r>
            <a:r>
              <a:rPr lang="en-US" sz="1000" u="sng" dirty="0">
                <a:solidFill>
                  <a:schemeClr val="dk1"/>
                </a:solidFill>
                <a:latin typeface="+mn-lt"/>
                <a:ea typeface="Calibri"/>
                <a:cs typeface="Calibri"/>
                <a:sym typeface="Calibri"/>
              </a:rPr>
              <a:t>guanidinium iso/thiocyanate (GITC/GTC). </a:t>
            </a:r>
            <a:r>
              <a:rPr lang="en-US" sz="1000" dirty="0">
                <a:solidFill>
                  <a:schemeClr val="tx1"/>
                </a:solidFill>
                <a:latin typeface="+mn-lt"/>
                <a:ea typeface="Calibri"/>
                <a:cs typeface="Calibri" panose="020F0502020204030204" pitchFamily="34" charset="0"/>
                <a:sym typeface="Calibri"/>
              </a:rPr>
              <a:t>In that case, you may u</a:t>
            </a:r>
            <a:r>
              <a:rPr lang="en-US" sz="1000" dirty="0">
                <a:solidFill>
                  <a:schemeClr val="tx1"/>
                </a:solidFill>
                <a:latin typeface="+mn-lt"/>
                <a:cs typeface="Calibri" panose="020F0502020204030204" pitchFamily="34" charset="0"/>
              </a:rPr>
              <a:t>se</a:t>
            </a:r>
            <a:r>
              <a:rPr lang="en-US" sz="1000" dirty="0">
                <a:solidFill>
                  <a:srgbClr val="FF0000"/>
                </a:solidFill>
                <a:latin typeface="+mn-lt"/>
                <a:cs typeface="Calibri" panose="020F0502020204030204" pitchFamily="34" charset="0"/>
              </a:rPr>
              <a:t> </a:t>
            </a:r>
            <a:r>
              <a:rPr lang="en-US" sz="1000" dirty="0">
                <a:solidFill>
                  <a:schemeClr val="tx1"/>
                </a:solidFill>
                <a:latin typeface="+mn-lt"/>
                <a:cs typeface="Calibri" panose="020F0502020204030204" pitchFamily="34" charset="0"/>
              </a:rPr>
              <a:t>a 70% solution of ethanol or isopropyl alcohol.</a:t>
            </a:r>
            <a:r>
              <a:rPr lang="en-US" sz="1000" dirty="0">
                <a:solidFill>
                  <a:schemeClr val="tx1"/>
                </a:solidFill>
                <a:latin typeface="+mn-lt"/>
                <a:ea typeface="Calibri"/>
                <a:cs typeface="Calibri" panose="020F0502020204030204" pitchFamily="34" charset="0"/>
                <a:sym typeface="Calibri"/>
              </a:rPr>
              <a:t> </a:t>
            </a:r>
            <a:r>
              <a:rPr lang="en-US" sz="1000" dirty="0">
                <a:solidFill>
                  <a:schemeClr val="dk1"/>
                </a:solidFill>
                <a:latin typeface="+mn-lt"/>
                <a:ea typeface="Calibri"/>
                <a:cs typeface="Calibri"/>
                <a:sym typeface="Calibri"/>
              </a:rPr>
              <a:t>Verify manufacturers’ instructions for use. </a:t>
            </a:r>
          </a:p>
        </p:txBody>
      </p:sp>
      <p:sp>
        <p:nvSpPr>
          <p:cNvPr id="249" name="Google Shape;249;p15"/>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p>
            <a:r>
              <a:rPr lang="en-US" dirty="0"/>
              <a:t>SARS-CoV-2 Antigen Rapid Diagnostic Test Training Workshop – v3.0 | Safety for SARS-CoV-2 Antigen RDT testing </a:t>
            </a:r>
            <a:endParaRPr dirty="0"/>
          </a:p>
        </p:txBody>
      </p:sp>
      <p:grpSp>
        <p:nvGrpSpPr>
          <p:cNvPr id="8" name="Group 7">
            <a:extLst>
              <a:ext uri="{FF2B5EF4-FFF2-40B4-BE49-F238E27FC236}">
                <a16:creationId xmlns:a16="http://schemas.microsoft.com/office/drawing/2014/main" id="{07A8AC03-5EA5-4CA5-B828-4B59878D4FFB}"/>
              </a:ext>
            </a:extLst>
          </p:cNvPr>
          <p:cNvGrpSpPr/>
          <p:nvPr/>
        </p:nvGrpSpPr>
        <p:grpSpPr>
          <a:xfrm>
            <a:off x="7429730" y="820311"/>
            <a:ext cx="3924069" cy="596348"/>
            <a:chOff x="7861998" y="1527451"/>
            <a:chExt cx="3924069" cy="596348"/>
          </a:xfrm>
        </p:grpSpPr>
        <p:sp>
          <p:nvSpPr>
            <p:cNvPr id="9" name="TextBox 8">
              <a:extLst>
                <a:ext uri="{FF2B5EF4-FFF2-40B4-BE49-F238E27FC236}">
                  <a16:creationId xmlns:a16="http://schemas.microsoft.com/office/drawing/2014/main" id="{CEB553CB-A0FC-4540-BB4A-EE4A0E52A00C}"/>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10" name="Oval 9">
              <a:extLst>
                <a:ext uri="{FF2B5EF4-FFF2-40B4-BE49-F238E27FC236}">
                  <a16:creationId xmlns:a16="http://schemas.microsoft.com/office/drawing/2014/main" id="{E57E59E9-62AF-406E-BFF4-F0B2EC7B675F}"/>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descr="Pencil">
              <a:extLst>
                <a:ext uri="{FF2B5EF4-FFF2-40B4-BE49-F238E27FC236}">
                  <a16:creationId xmlns:a16="http://schemas.microsoft.com/office/drawing/2014/main" id="{F44A3DDC-69B1-45B7-A0CD-522280DBB68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16"/>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Preparation and use of disinfectants</a:t>
            </a:r>
            <a:endParaRPr/>
          </a:p>
        </p:txBody>
      </p:sp>
      <p:sp>
        <p:nvSpPr>
          <p:cNvPr id="255" name="Google Shape;255;p16"/>
          <p:cNvSpPr txBox="1">
            <a:spLocks noGrp="1"/>
          </p:cNvSpPr>
          <p:nvPr>
            <p:ph type="body" idx="1"/>
          </p:nvPr>
        </p:nvSpPr>
        <p:spPr>
          <a:xfrm>
            <a:off x="838200" y="1431403"/>
            <a:ext cx="10515600" cy="4440900"/>
          </a:xfrm>
          <a:prstGeom prst="rect">
            <a:avLst/>
          </a:prstGeom>
          <a:noFill/>
          <a:ln>
            <a:noFill/>
          </a:ln>
        </p:spPr>
        <p:txBody>
          <a:bodyPr spcFirstLastPara="1" wrap="square" lIns="91425" tIns="45700" rIns="91425" bIns="45700" anchor="t" anchorCtr="0">
            <a:normAutofit/>
          </a:bodyPr>
          <a:lstStyle/>
          <a:p>
            <a:pPr marL="285750" lvl="0" indent="-298450" algn="l" rtl="0">
              <a:lnSpc>
                <a:spcPct val="90000"/>
              </a:lnSpc>
              <a:spcBef>
                <a:spcPts val="0"/>
              </a:spcBef>
              <a:spcAft>
                <a:spcPts val="0"/>
              </a:spcAft>
              <a:buSzPts val="1200"/>
              <a:buChar char="•"/>
            </a:pPr>
            <a:r>
              <a:rPr lang="en-US" sz="2200" dirty="0"/>
              <a:t>Disinfect the workstation before and after use and immediately after a spill occurs.</a:t>
            </a:r>
            <a:endParaRPr sz="2200" dirty="0"/>
          </a:p>
          <a:p>
            <a:pPr marL="285750" lvl="0" indent="-298450" algn="l" rtl="0">
              <a:lnSpc>
                <a:spcPct val="90000"/>
              </a:lnSpc>
              <a:spcBef>
                <a:spcPts val="1575"/>
              </a:spcBef>
              <a:spcAft>
                <a:spcPts val="0"/>
              </a:spcAft>
              <a:buSzPts val="1200"/>
              <a:buChar char="•"/>
            </a:pPr>
            <a:r>
              <a:rPr lang="en-US" sz="2200" dirty="0"/>
              <a:t>Contact time, dilution and shelf life of the working disinfectant solution (after dilution) are all critical for effective disinfection.</a:t>
            </a:r>
            <a:endParaRPr sz="2200" dirty="0"/>
          </a:p>
          <a:p>
            <a:pPr marL="285750" lvl="0" indent="-298450" algn="l" rtl="0">
              <a:lnSpc>
                <a:spcPct val="90000"/>
              </a:lnSpc>
              <a:spcBef>
                <a:spcPts val="1575"/>
              </a:spcBef>
              <a:spcAft>
                <a:spcPts val="0"/>
              </a:spcAft>
              <a:buSzPts val="1200"/>
              <a:buChar char="•"/>
            </a:pPr>
            <a:r>
              <a:rPr lang="en-US" sz="2200" dirty="0"/>
              <a:t>Always leave disinfectants in contact with surfaces or spills for the recommended time, usually 10–15 minutes.</a:t>
            </a:r>
            <a:endParaRPr sz="2200" dirty="0"/>
          </a:p>
          <a:p>
            <a:pPr marL="285750" lvl="0" indent="-298450" algn="l" rtl="0">
              <a:lnSpc>
                <a:spcPct val="90000"/>
              </a:lnSpc>
              <a:spcBef>
                <a:spcPts val="1575"/>
              </a:spcBef>
              <a:spcAft>
                <a:spcPts val="0"/>
              </a:spcAft>
              <a:buSzPts val="1200"/>
              <a:buChar char="•"/>
            </a:pPr>
            <a:r>
              <a:rPr lang="en-US" sz="2200" dirty="0"/>
              <a:t>Prepare working solution of sodium hypochlorite (bleach) daily by diluting from the concentrated disinfectant solution, as diluted sodium hypochlorite degrades rapidly losing efficacy.</a:t>
            </a:r>
            <a:endParaRPr sz="2200" dirty="0"/>
          </a:p>
          <a:p>
            <a:pPr marL="285750" lvl="0" indent="-298450" algn="l" rtl="0">
              <a:lnSpc>
                <a:spcPct val="90000"/>
              </a:lnSpc>
              <a:spcBef>
                <a:spcPts val="1575"/>
              </a:spcBef>
              <a:spcAft>
                <a:spcPts val="0"/>
              </a:spcAft>
              <a:buSzPts val="1200"/>
              <a:buChar char="•"/>
            </a:pPr>
            <a:r>
              <a:rPr lang="en-US" sz="2200" dirty="0"/>
              <a:t>Mark the date of dilution on the bottle and only use on the day of preparation.</a:t>
            </a:r>
            <a:endParaRPr sz="2200" dirty="0"/>
          </a:p>
        </p:txBody>
      </p:sp>
      <p:sp>
        <p:nvSpPr>
          <p:cNvPr id="256" name="Google Shape;256;p16"/>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17</a:t>
            </a:fld>
            <a:endParaRPr sz="1000"/>
          </a:p>
        </p:txBody>
      </p:sp>
      <p:sp>
        <p:nvSpPr>
          <p:cNvPr id="257" name="Google Shape;257;p16"/>
          <p:cNvSpPr/>
          <p:nvPr/>
        </p:nvSpPr>
        <p:spPr>
          <a:xfrm>
            <a:off x="871324" y="5615544"/>
            <a:ext cx="10443373" cy="738623"/>
          </a:xfrm>
          <a:prstGeom prst="rect">
            <a:avLst/>
          </a:prstGeom>
          <a:noFill/>
          <a:ln>
            <a:noFill/>
          </a:ln>
        </p:spPr>
        <p:txBody>
          <a:bodyPr spcFirstLastPara="1" wrap="square" lIns="91425" tIns="45700" rIns="91425" bIns="45700" anchor="t" anchorCtr="0">
            <a:spAutoFit/>
          </a:bodyPr>
          <a:lstStyle/>
          <a:p>
            <a:pPr lvl="0">
              <a:buSzPts val="1500"/>
            </a:pPr>
            <a:r>
              <a:rPr lang="en-US" b="1" u="sng" dirty="0">
                <a:solidFill>
                  <a:srgbClr val="212121"/>
                </a:solidFill>
                <a:latin typeface="+mn-lt"/>
                <a:ea typeface="Calibri"/>
                <a:cs typeface="Calibri"/>
                <a:sym typeface="Calibri"/>
              </a:rPr>
              <a:t>Do not use bleach</a:t>
            </a:r>
            <a:r>
              <a:rPr lang="en-US" b="1" dirty="0">
                <a:solidFill>
                  <a:srgbClr val="212121"/>
                </a:solidFill>
                <a:latin typeface="+mn-lt"/>
                <a:ea typeface="Calibri"/>
                <a:cs typeface="Calibri"/>
                <a:sym typeface="Calibri"/>
              </a:rPr>
              <a:t> </a:t>
            </a:r>
            <a:r>
              <a:rPr lang="en-US" dirty="0">
                <a:solidFill>
                  <a:schemeClr val="dk1"/>
                </a:solidFill>
                <a:latin typeface="+mn-lt"/>
                <a:ea typeface="Calibri"/>
                <a:cs typeface="Calibri"/>
                <a:sym typeface="Calibri"/>
              </a:rPr>
              <a:t>when working with products containing </a:t>
            </a:r>
            <a:r>
              <a:rPr lang="en-US" u="sng" dirty="0">
                <a:solidFill>
                  <a:schemeClr val="dk1"/>
                </a:solidFill>
                <a:latin typeface="+mn-lt"/>
                <a:ea typeface="Calibri"/>
                <a:cs typeface="Calibri"/>
                <a:sym typeface="Calibri"/>
              </a:rPr>
              <a:t>guanidinium iso/thiocyanate (GITC/GTC). </a:t>
            </a:r>
            <a:r>
              <a:rPr lang="en-US" dirty="0">
                <a:solidFill>
                  <a:schemeClr val="tx1"/>
                </a:solidFill>
                <a:latin typeface="+mn-lt"/>
                <a:ea typeface="Calibri"/>
                <a:cs typeface="Calibri" panose="020F0502020204030204" pitchFamily="34" charset="0"/>
                <a:sym typeface="Calibri"/>
              </a:rPr>
              <a:t>In that case, you may u</a:t>
            </a:r>
            <a:r>
              <a:rPr lang="en-US" dirty="0">
                <a:solidFill>
                  <a:schemeClr val="tx1"/>
                </a:solidFill>
                <a:latin typeface="+mn-lt"/>
                <a:cs typeface="Calibri" panose="020F0502020204030204" pitchFamily="34" charset="0"/>
              </a:rPr>
              <a:t>se</a:t>
            </a:r>
            <a:r>
              <a:rPr lang="en-US" dirty="0">
                <a:solidFill>
                  <a:srgbClr val="FF0000"/>
                </a:solidFill>
                <a:latin typeface="+mn-lt"/>
                <a:cs typeface="Calibri" panose="020F0502020204030204" pitchFamily="34" charset="0"/>
              </a:rPr>
              <a:t> </a:t>
            </a:r>
            <a:r>
              <a:rPr lang="en-US" dirty="0">
                <a:solidFill>
                  <a:schemeClr val="tx1"/>
                </a:solidFill>
                <a:latin typeface="+mn-lt"/>
                <a:cs typeface="Calibri" panose="020F0502020204030204" pitchFamily="34" charset="0"/>
              </a:rPr>
              <a:t>a 70% solution of ethanol or isopropyl alcohol.</a:t>
            </a:r>
            <a:r>
              <a:rPr lang="en-US" dirty="0">
                <a:solidFill>
                  <a:schemeClr val="tx1"/>
                </a:solidFill>
                <a:latin typeface="+mn-lt"/>
                <a:ea typeface="Calibri"/>
                <a:cs typeface="Calibri" panose="020F0502020204030204" pitchFamily="34" charset="0"/>
                <a:sym typeface="Calibri"/>
              </a:rPr>
              <a:t> </a:t>
            </a:r>
            <a:r>
              <a:rPr lang="en-US" dirty="0">
                <a:solidFill>
                  <a:schemeClr val="dk1"/>
                </a:solidFill>
                <a:latin typeface="+mn-lt"/>
                <a:ea typeface="Calibri"/>
                <a:cs typeface="Calibri"/>
                <a:sym typeface="Calibri"/>
              </a:rPr>
              <a:t>Verify manufacturers’ instructions for use. </a:t>
            </a:r>
            <a:endParaRPr b="0" i="0" u="none" strike="noStrike" cap="none" dirty="0">
              <a:solidFill>
                <a:schemeClr val="dk1"/>
              </a:solidFill>
              <a:latin typeface="+mn-lt"/>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endParaRPr b="0" i="0" u="none" strike="noStrike" cap="none" dirty="0">
              <a:solidFill>
                <a:schemeClr val="dk1"/>
              </a:solidFill>
              <a:latin typeface="+mn-lt"/>
              <a:ea typeface="Calibri"/>
              <a:cs typeface="Calibri"/>
              <a:sym typeface="Calibri"/>
            </a:endParaRPr>
          </a:p>
        </p:txBody>
      </p:sp>
      <p:sp>
        <p:nvSpPr>
          <p:cNvPr id="258" name="Google Shape;258;p16"/>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p>
            <a:r>
              <a:rPr lang="en-US" dirty="0"/>
              <a:t>SARS-CoV-2 Antigen Rapid Diagnostic Test Training Workshop – v3.0 | Safety for SARS-CoV-2 Antigen RDT testing </a:t>
            </a:r>
            <a:endParaRPr dirty="0"/>
          </a:p>
        </p:txBody>
      </p:sp>
      <p:grpSp>
        <p:nvGrpSpPr>
          <p:cNvPr id="7" name="Group 6">
            <a:extLst>
              <a:ext uri="{FF2B5EF4-FFF2-40B4-BE49-F238E27FC236}">
                <a16:creationId xmlns:a16="http://schemas.microsoft.com/office/drawing/2014/main" id="{867529C9-B279-48A4-8226-7F292D23B30A}"/>
              </a:ext>
            </a:extLst>
          </p:cNvPr>
          <p:cNvGrpSpPr/>
          <p:nvPr/>
        </p:nvGrpSpPr>
        <p:grpSpPr>
          <a:xfrm>
            <a:off x="7808420" y="64769"/>
            <a:ext cx="3924069" cy="596348"/>
            <a:chOff x="7861998" y="1527451"/>
            <a:chExt cx="3924069" cy="596348"/>
          </a:xfrm>
        </p:grpSpPr>
        <p:sp>
          <p:nvSpPr>
            <p:cNvPr id="8" name="TextBox 7">
              <a:extLst>
                <a:ext uri="{FF2B5EF4-FFF2-40B4-BE49-F238E27FC236}">
                  <a16:creationId xmlns:a16="http://schemas.microsoft.com/office/drawing/2014/main" id="{AB86780D-1FE1-4DC3-9EEC-BC5DE33F0760}"/>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9" name="Oval 8">
              <a:extLst>
                <a:ext uri="{FF2B5EF4-FFF2-40B4-BE49-F238E27FC236}">
                  <a16:creationId xmlns:a16="http://schemas.microsoft.com/office/drawing/2014/main" id="{0F916118-4029-4350-A84D-7897E767C794}"/>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1CF56CC8-B1D7-470E-B184-D29A2A8DFCB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17"/>
          <p:cNvSpPr txBox="1">
            <a:spLocks noGrp="1"/>
          </p:cNvSpPr>
          <p:nvPr>
            <p:ph type="title"/>
          </p:nvPr>
        </p:nvSpPr>
        <p:spPr>
          <a:xfrm>
            <a:off x="838200" y="614002"/>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dirty="0"/>
              <a:t>Diluting disinfectants: Bleach – example of a 0.5% solution</a:t>
            </a:r>
            <a:endParaRPr dirty="0"/>
          </a:p>
        </p:txBody>
      </p:sp>
      <p:sp>
        <p:nvSpPr>
          <p:cNvPr id="265" name="Google Shape;265;p17"/>
          <p:cNvSpPr txBox="1">
            <a:spLocks noGrp="1"/>
          </p:cNvSpPr>
          <p:nvPr>
            <p:ph type="body" idx="1"/>
          </p:nvPr>
        </p:nvSpPr>
        <p:spPr>
          <a:xfrm>
            <a:off x="838199" y="1556816"/>
            <a:ext cx="10515600" cy="444076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en-US" sz="2200" dirty="0"/>
              <a:t>To make a 0.5% sodium hypochlorite (bleach) solution from household bleach (5% sodium hypochlorite):</a:t>
            </a:r>
            <a:endParaRPr sz="2200" dirty="0"/>
          </a:p>
          <a:p>
            <a:pPr marL="228600" indent="-241300">
              <a:buSzPts val="2200"/>
            </a:pPr>
            <a:r>
              <a:rPr lang="en-US" sz="2200" dirty="0"/>
              <a:t>In a suitable container or spray bottle, add 10ml of household bleach to 90ml of water. </a:t>
            </a:r>
            <a:endParaRPr sz="2200" dirty="0"/>
          </a:p>
          <a:p>
            <a:pPr marL="228600" lvl="0" indent="-241300" algn="l" rtl="0">
              <a:lnSpc>
                <a:spcPct val="100000"/>
              </a:lnSpc>
              <a:spcBef>
                <a:spcPts val="1000"/>
              </a:spcBef>
              <a:spcAft>
                <a:spcPts val="0"/>
              </a:spcAft>
              <a:buClr>
                <a:schemeClr val="accent1"/>
              </a:buClr>
              <a:buSzPts val="2200"/>
              <a:buChar char="•"/>
            </a:pPr>
            <a:r>
              <a:rPr lang="en-US" sz="2200" dirty="0"/>
              <a:t>Label the container or spray bottle with the name of the disinfectant (0.5% bleach), the date of preparation and the initials of the staff who prepared the solution.</a:t>
            </a:r>
            <a:endParaRPr sz="2200" dirty="0"/>
          </a:p>
          <a:p>
            <a:pPr marL="228600" lvl="0" indent="-241300" algn="l" rtl="0">
              <a:lnSpc>
                <a:spcPct val="100000"/>
              </a:lnSpc>
              <a:spcBef>
                <a:spcPts val="1000"/>
              </a:spcBef>
              <a:spcAft>
                <a:spcPts val="0"/>
              </a:spcAft>
              <a:buClr>
                <a:schemeClr val="accent1"/>
              </a:buClr>
              <a:buSzPts val="2200"/>
              <a:buChar char="•"/>
            </a:pPr>
            <a:r>
              <a:rPr lang="en-US" sz="2200" dirty="0"/>
              <a:t>Prepare the diluted bleach disinfectant daily and discard any unused disinfectant at the end of the day.</a:t>
            </a:r>
            <a:endParaRPr sz="2200" dirty="0"/>
          </a:p>
          <a:p>
            <a:pPr marL="228600" lvl="0" indent="-241300" algn="l" rtl="0">
              <a:lnSpc>
                <a:spcPct val="100000"/>
              </a:lnSpc>
              <a:spcBef>
                <a:spcPts val="1000"/>
              </a:spcBef>
              <a:spcAft>
                <a:spcPts val="0"/>
              </a:spcAft>
              <a:buClr>
                <a:schemeClr val="accent1"/>
              </a:buClr>
              <a:buSzPts val="2200"/>
              <a:buChar char="•"/>
            </a:pPr>
            <a:r>
              <a:rPr lang="en-US" sz="2200" dirty="0"/>
              <a:t>Only use the disinfectant on the day of preparation.</a:t>
            </a:r>
            <a:endParaRPr sz="2200" dirty="0"/>
          </a:p>
          <a:p>
            <a:pPr marL="228600" lvl="0" indent="-241300" algn="l" rtl="0">
              <a:lnSpc>
                <a:spcPct val="100000"/>
              </a:lnSpc>
              <a:spcBef>
                <a:spcPts val="1000"/>
              </a:spcBef>
              <a:spcAft>
                <a:spcPts val="0"/>
              </a:spcAft>
              <a:buClr>
                <a:schemeClr val="accent1"/>
              </a:buClr>
              <a:buSzPts val="2200"/>
              <a:buChar char="•"/>
            </a:pPr>
            <a:r>
              <a:rPr lang="en-US" sz="2200" dirty="0"/>
              <a:t>Adjust the dilution based on the starting concentration of the household bleach (usually between 3% and 5%).</a:t>
            </a:r>
            <a:endParaRPr sz="2200" dirty="0"/>
          </a:p>
          <a:p>
            <a:pPr marL="228600" lvl="0" indent="-101600" algn="l" rtl="0">
              <a:lnSpc>
                <a:spcPct val="100000"/>
              </a:lnSpc>
              <a:spcBef>
                <a:spcPts val="1000"/>
              </a:spcBef>
              <a:spcAft>
                <a:spcPts val="0"/>
              </a:spcAft>
              <a:buClr>
                <a:schemeClr val="accent1"/>
              </a:buClr>
              <a:buSzPts val="2000"/>
              <a:buNone/>
            </a:pPr>
            <a:endParaRPr sz="2200" dirty="0"/>
          </a:p>
          <a:p>
            <a:pPr marL="228600" lvl="0" indent="-101600" algn="l" rtl="0">
              <a:lnSpc>
                <a:spcPct val="100000"/>
              </a:lnSpc>
              <a:spcBef>
                <a:spcPts val="1000"/>
              </a:spcBef>
              <a:spcAft>
                <a:spcPts val="0"/>
              </a:spcAft>
              <a:buClr>
                <a:schemeClr val="accent1"/>
              </a:buClr>
              <a:buSzPts val="2000"/>
              <a:buNone/>
            </a:pPr>
            <a:endParaRPr sz="2200" dirty="0"/>
          </a:p>
        </p:txBody>
      </p:sp>
      <p:sp>
        <p:nvSpPr>
          <p:cNvPr id="266" name="Google Shape;266;p17"/>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18</a:t>
            </a:fld>
            <a:endParaRPr sz="1000"/>
          </a:p>
        </p:txBody>
      </p:sp>
      <p:sp>
        <p:nvSpPr>
          <p:cNvPr id="267" name="Google Shape;267;p17"/>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p>
            <a:r>
              <a:rPr lang="en-US" dirty="0"/>
              <a:t>SARS-CoV-2 Antigen Rapid Diagnostic Test Training Workshop – v3.0 | Safety for SARS-CoV-2 Antigen RDT testing </a:t>
            </a:r>
            <a:endParaRP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18"/>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Diluting disinfectants: Ethanol</a:t>
            </a:r>
            <a:endParaRPr/>
          </a:p>
        </p:txBody>
      </p:sp>
      <p:sp>
        <p:nvSpPr>
          <p:cNvPr id="273" name="Google Shape;273;p18"/>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000"/>
              <a:buNone/>
            </a:pPr>
            <a:r>
              <a:rPr lang="en-US" sz="2400"/>
              <a:t>To make a 70% ethanol solution from 100% ethanol:</a:t>
            </a:r>
            <a:endParaRPr sz="2400"/>
          </a:p>
          <a:p>
            <a:pPr marL="228600" lvl="0" indent="-254000" algn="l" rtl="0">
              <a:lnSpc>
                <a:spcPct val="100000"/>
              </a:lnSpc>
              <a:spcBef>
                <a:spcPts val="1000"/>
              </a:spcBef>
              <a:spcAft>
                <a:spcPts val="0"/>
              </a:spcAft>
              <a:buClr>
                <a:schemeClr val="accent1"/>
              </a:buClr>
              <a:buSzPts val="2400"/>
              <a:buChar char="•"/>
            </a:pPr>
            <a:r>
              <a:rPr lang="en-US" sz="2400"/>
              <a:t>In a suitable container or spray bottle, add 70ml of 100% ethanol to 30ml of water. </a:t>
            </a:r>
            <a:endParaRPr sz="2400"/>
          </a:p>
          <a:p>
            <a:pPr marL="228600" lvl="0" indent="-254000" algn="l" rtl="0">
              <a:lnSpc>
                <a:spcPct val="100000"/>
              </a:lnSpc>
              <a:spcBef>
                <a:spcPts val="1000"/>
              </a:spcBef>
              <a:spcAft>
                <a:spcPts val="0"/>
              </a:spcAft>
              <a:buClr>
                <a:schemeClr val="accent1"/>
              </a:buClr>
              <a:buSzPts val="2400"/>
              <a:buChar char="•"/>
            </a:pPr>
            <a:r>
              <a:rPr lang="en-US" sz="2400"/>
              <a:t>Label the container or spray bottle with the name of the disinfectant (70% ethanol) and the date of preparation.</a:t>
            </a:r>
            <a:endParaRPr sz="2400"/>
          </a:p>
          <a:p>
            <a:pPr marL="228600" lvl="0" indent="-254000" algn="l" rtl="0">
              <a:lnSpc>
                <a:spcPct val="100000"/>
              </a:lnSpc>
              <a:spcBef>
                <a:spcPts val="1000"/>
              </a:spcBef>
              <a:spcAft>
                <a:spcPts val="0"/>
              </a:spcAft>
              <a:buClr>
                <a:schemeClr val="accent1"/>
              </a:buClr>
              <a:buSzPts val="2400"/>
              <a:buChar char="•"/>
            </a:pPr>
            <a:r>
              <a:rPr lang="en-US" sz="2400"/>
              <a:t>Ethanol may be stored in a container or spray bottle. </a:t>
            </a:r>
            <a:endParaRPr sz="2400"/>
          </a:p>
          <a:p>
            <a:pPr marL="228600" lvl="0" indent="-101600" algn="l" rtl="0">
              <a:lnSpc>
                <a:spcPct val="100000"/>
              </a:lnSpc>
              <a:spcBef>
                <a:spcPts val="1000"/>
              </a:spcBef>
              <a:spcAft>
                <a:spcPts val="0"/>
              </a:spcAft>
              <a:buClr>
                <a:schemeClr val="accent1"/>
              </a:buClr>
              <a:buSzPts val="2000"/>
              <a:buNone/>
            </a:pPr>
            <a:endParaRPr sz="2400"/>
          </a:p>
          <a:p>
            <a:pPr marL="228600" lvl="0" indent="-101600" algn="l" rtl="0">
              <a:lnSpc>
                <a:spcPct val="100000"/>
              </a:lnSpc>
              <a:spcBef>
                <a:spcPts val="1000"/>
              </a:spcBef>
              <a:spcAft>
                <a:spcPts val="0"/>
              </a:spcAft>
              <a:buClr>
                <a:schemeClr val="accent1"/>
              </a:buClr>
              <a:buSzPts val="2000"/>
              <a:buNone/>
            </a:pPr>
            <a:endParaRPr sz="2400"/>
          </a:p>
        </p:txBody>
      </p:sp>
      <p:sp>
        <p:nvSpPr>
          <p:cNvPr id="274" name="Google Shape;274;p18"/>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19</a:t>
            </a:fld>
            <a:endParaRPr sz="1000"/>
          </a:p>
        </p:txBody>
      </p:sp>
      <p:sp>
        <p:nvSpPr>
          <p:cNvPr id="275" name="Google Shape;275;p18"/>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p>
            <a:r>
              <a:rPr lang="en-US" dirty="0"/>
              <a:t>SARS-CoV-2 Antigen Rapid Diagnostic Test Training Workshop – v3.0 | Safety for SARS-CoV-2 Antigen RDT testing </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8277" y="365126"/>
            <a:ext cx="10515600" cy="942814"/>
          </a:xfrm>
        </p:spPr>
        <p:txBody>
          <a:bodyPr/>
          <a:lstStyle/>
          <a:p>
            <a:r>
              <a:rPr lang="en-ZA" dirty="0"/>
              <a:t>Disclaimer</a:t>
            </a:r>
          </a:p>
        </p:txBody>
      </p:sp>
      <p:sp>
        <p:nvSpPr>
          <p:cNvPr id="3" name="Content Placeholder 2"/>
          <p:cNvSpPr>
            <a:spLocks noGrp="1"/>
          </p:cNvSpPr>
          <p:nvPr>
            <p:ph idx="1"/>
          </p:nvPr>
        </p:nvSpPr>
        <p:spPr>
          <a:xfrm>
            <a:off x="718277" y="1611765"/>
            <a:ext cx="10515600" cy="4440760"/>
          </a:xfrm>
        </p:spPr>
        <p:txBody>
          <a:bodyPr>
            <a:normAutofit fontScale="85000" lnSpcReduction="20000"/>
          </a:bodyPr>
          <a:lstStyle/>
          <a:p>
            <a:pPr marL="0" indent="0">
              <a:buNone/>
              <a:defRPr/>
            </a:pPr>
            <a:r>
              <a:rPr lang="en-US" b="1" dirty="0"/>
              <a:t>WHO Health Security Learning Platform – Training Materials</a:t>
            </a:r>
            <a:endParaRPr lang="en-US" dirty="0"/>
          </a:p>
          <a:p>
            <a:pPr>
              <a:defRPr/>
            </a:pPr>
            <a:endParaRPr lang="en-US" dirty="0"/>
          </a:p>
          <a:p>
            <a:pPr marL="0" indent="0">
              <a:buNone/>
              <a:defRPr/>
            </a:pPr>
            <a:r>
              <a:rPr lang="en-US" dirty="0"/>
              <a:t>These WHO Training Materials are © World Health Organization (WHO) 2022. All rights reserved.</a:t>
            </a:r>
          </a:p>
          <a:p>
            <a:pPr marL="0" indent="0">
              <a:buNone/>
              <a:defRPr/>
            </a:pPr>
            <a:endParaRPr lang="en-US" dirty="0"/>
          </a:p>
          <a:p>
            <a:pPr marL="0" indent="0">
              <a:buNone/>
              <a:defRPr/>
            </a:pPr>
            <a:r>
              <a:rPr lang="en-US" dirty="0"/>
              <a:t>Your use of these materials is subject to the “</a:t>
            </a:r>
            <a:r>
              <a:rPr lang="en-US" u="sng" dirty="0">
                <a:hlinkClick r:id="rId3"/>
              </a:rPr>
              <a:t>WHO Health Security Learning Platform, Training Materials – Terms of Use</a:t>
            </a:r>
            <a:r>
              <a:rPr lang="en-US" dirty="0"/>
              <a:t>”, which you accepted when downloading them and which are available on the Health Security Learning Platform at: </a:t>
            </a:r>
            <a:r>
              <a:rPr lang="en-US" u="sng" dirty="0">
                <a:hlinkClick r:id="rId4"/>
              </a:rPr>
              <a:t>https://extranet.who.int/hslp</a:t>
            </a:r>
            <a:r>
              <a:rPr lang="en-US" dirty="0"/>
              <a:t>.  </a:t>
            </a:r>
          </a:p>
          <a:p>
            <a:pPr marL="0" indent="0">
              <a:buNone/>
              <a:defRPr/>
            </a:pPr>
            <a:endParaRPr lang="en-US" dirty="0"/>
          </a:p>
          <a:p>
            <a:pPr marL="0" indent="0">
              <a:buNone/>
              <a:defRPr/>
            </a:pPr>
            <a:r>
              <a:rPr lang="en-US" dirty="0"/>
              <a:t>Should you adapt, modify, translate, or in any other way revise the contents of these materials, you shall not imply that WHO is in any way affiliated with such modifications and shall not use the WHO name or emblem in such modified materials.  </a:t>
            </a:r>
          </a:p>
          <a:p>
            <a:pPr>
              <a:defRPr/>
            </a:pPr>
            <a:endParaRPr lang="en-US" dirty="0"/>
          </a:p>
          <a:p>
            <a:pPr marL="0" indent="0">
              <a:buNone/>
              <a:defRPr/>
            </a:pPr>
            <a:r>
              <a:rPr lang="en-US" dirty="0"/>
              <a:t>Furthermore, please inform WHO of any modifications of these materials that you use publicly, for record-keeping purposes and continued development, by emailing </a:t>
            </a:r>
            <a:r>
              <a:rPr lang="en-US" u="sng" dirty="0">
                <a:hlinkClick r:id="rId5"/>
              </a:rPr>
              <a:t>ihrhrt@who.int</a:t>
            </a:r>
            <a:r>
              <a:rPr lang="en-US" dirty="0"/>
              <a:t>.</a:t>
            </a:r>
          </a:p>
          <a:p>
            <a:endParaRPr lang="en-ZA" dirty="0"/>
          </a:p>
        </p:txBody>
      </p:sp>
      <p:sp>
        <p:nvSpPr>
          <p:cNvPr id="4" name="Footer Placeholder 3"/>
          <p:cNvSpPr>
            <a:spLocks noGrp="1"/>
          </p:cNvSpPr>
          <p:nvPr>
            <p:ph type="ftr" sz="quarter" idx="11"/>
          </p:nvPr>
        </p:nvSpPr>
        <p:spPr>
          <a:xfrm>
            <a:off x="838200" y="6356350"/>
            <a:ext cx="7436556" cy="501650"/>
          </a:xfrm>
        </p:spPr>
        <p:txBody>
          <a:bodyPr/>
          <a:lstStyle/>
          <a:p>
            <a:r>
              <a:rPr lang="en-GB" dirty="0"/>
              <a:t>SARS-CoV-2 Antigen Rapid Diagnostic Test Training Workshop – v3.0 | Safety for SARS-CoV-2 Antigen RDT testing </a:t>
            </a:r>
          </a:p>
        </p:txBody>
      </p:sp>
      <p:sp>
        <p:nvSpPr>
          <p:cNvPr id="5" name="Slide Number Placeholder 4"/>
          <p:cNvSpPr>
            <a:spLocks noGrp="1"/>
          </p:cNvSpPr>
          <p:nvPr>
            <p:ph type="sldNum" sz="quarter" idx="12"/>
          </p:nvPr>
        </p:nvSpPr>
        <p:spPr/>
        <p:txBody>
          <a:bodyPr/>
          <a:lstStyle/>
          <a:p>
            <a:fld id="{42D34DE6-22C6-0E40-B20E-F2D718CBADB2}" type="slidenum">
              <a:rPr lang="en-GB" smtClean="0"/>
              <a:pPr/>
              <a:t>2</a:t>
            </a:fld>
            <a:endParaRPr lang="en-GB" sz="1000" dirty="0"/>
          </a:p>
        </p:txBody>
      </p:sp>
    </p:spTree>
    <p:custDataLst>
      <p:tags r:id="rId1"/>
    </p:custDataLst>
    <p:extLst>
      <p:ext uri="{BB962C8B-B14F-4D97-AF65-F5344CB8AC3E}">
        <p14:creationId xmlns:p14="http://schemas.microsoft.com/office/powerpoint/2010/main" val="25320939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19"/>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Managing a spill</a:t>
            </a:r>
            <a:endParaRPr/>
          </a:p>
        </p:txBody>
      </p:sp>
      <p:sp>
        <p:nvSpPr>
          <p:cNvPr id="282" name="Google Shape;282;p19"/>
          <p:cNvSpPr txBox="1">
            <a:spLocks noGrp="1"/>
          </p:cNvSpPr>
          <p:nvPr>
            <p:ph type="body" idx="1"/>
          </p:nvPr>
        </p:nvSpPr>
        <p:spPr>
          <a:xfrm>
            <a:off x="838200" y="1417549"/>
            <a:ext cx="10515600" cy="4440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en-US" sz="2200" dirty="0"/>
              <a:t>Wearing gloves and a gown:</a:t>
            </a:r>
            <a:endParaRPr sz="2200" dirty="0"/>
          </a:p>
          <a:p>
            <a:pPr marL="228600" lvl="0" indent="-254000" algn="l" rtl="0">
              <a:lnSpc>
                <a:spcPct val="100000"/>
              </a:lnSpc>
              <a:spcBef>
                <a:spcPts val="1000"/>
              </a:spcBef>
              <a:spcAft>
                <a:spcPts val="0"/>
              </a:spcAft>
              <a:buClr>
                <a:schemeClr val="accent1"/>
              </a:buClr>
              <a:buSzPts val="2400"/>
              <a:buChar char="•"/>
            </a:pPr>
            <a:r>
              <a:rPr lang="en-US" sz="2200" dirty="0"/>
              <a:t>Cover the spill area with 0.5% bleach. </a:t>
            </a:r>
            <a:endParaRPr sz="2200" dirty="0"/>
          </a:p>
          <a:p>
            <a:pPr marL="228600" lvl="0" indent="-254000" algn="l" rtl="0">
              <a:lnSpc>
                <a:spcPct val="100000"/>
              </a:lnSpc>
              <a:spcBef>
                <a:spcPts val="1000"/>
              </a:spcBef>
              <a:spcAft>
                <a:spcPts val="0"/>
              </a:spcAft>
              <a:buClr>
                <a:schemeClr val="accent1"/>
              </a:buClr>
              <a:buSzPts val="2400"/>
              <a:buChar char="•"/>
            </a:pPr>
            <a:r>
              <a:rPr lang="en-US" sz="2200" dirty="0"/>
              <a:t>Cover the spill and disinfectant with paper towel.</a:t>
            </a:r>
            <a:endParaRPr sz="2200" dirty="0"/>
          </a:p>
          <a:p>
            <a:pPr marL="228600" lvl="0" indent="-254000" algn="l" rtl="0">
              <a:lnSpc>
                <a:spcPct val="100000"/>
              </a:lnSpc>
              <a:spcBef>
                <a:spcPts val="1000"/>
              </a:spcBef>
              <a:spcAft>
                <a:spcPts val="0"/>
              </a:spcAft>
              <a:buClr>
                <a:schemeClr val="accent1"/>
              </a:buClr>
              <a:buSzPts val="2400"/>
              <a:buChar char="•"/>
            </a:pPr>
            <a:r>
              <a:rPr lang="en-US" sz="2200" dirty="0"/>
              <a:t>Leave for at least 10 minutes.</a:t>
            </a:r>
            <a:endParaRPr sz="2200" dirty="0"/>
          </a:p>
          <a:p>
            <a:pPr marL="228600" lvl="0" indent="-254000" algn="l" rtl="0">
              <a:lnSpc>
                <a:spcPct val="100000"/>
              </a:lnSpc>
              <a:spcBef>
                <a:spcPts val="1000"/>
              </a:spcBef>
              <a:spcAft>
                <a:spcPts val="0"/>
              </a:spcAft>
              <a:buClr>
                <a:schemeClr val="accent1"/>
              </a:buClr>
              <a:buSzPts val="2400"/>
              <a:buChar char="•"/>
            </a:pPr>
            <a:r>
              <a:rPr lang="en-US" sz="2200" dirty="0"/>
              <a:t>Wipe up the spill and disinfectant with paper towel and discard in the biohazard waste container.</a:t>
            </a:r>
            <a:endParaRPr sz="2200" dirty="0"/>
          </a:p>
          <a:p>
            <a:pPr marL="228600" lvl="0" indent="-254000" algn="l" rtl="0">
              <a:lnSpc>
                <a:spcPct val="100000"/>
              </a:lnSpc>
              <a:spcBef>
                <a:spcPts val="1000"/>
              </a:spcBef>
              <a:spcAft>
                <a:spcPts val="0"/>
              </a:spcAft>
              <a:buClr>
                <a:schemeClr val="accent1"/>
              </a:buClr>
              <a:buSzPts val="2400"/>
              <a:buChar char="•"/>
            </a:pPr>
            <a:r>
              <a:rPr lang="en-US" sz="2200" dirty="0"/>
              <a:t>Disinfect the area with 0.5% bleach and dry with paper towel. Discard the paper towel in the biohazard waste container.</a:t>
            </a:r>
            <a:endParaRPr sz="2200" dirty="0"/>
          </a:p>
          <a:p>
            <a:pPr marL="228600" lvl="0" indent="-254000" algn="l" rtl="0">
              <a:lnSpc>
                <a:spcPct val="100000"/>
              </a:lnSpc>
              <a:spcBef>
                <a:spcPts val="1000"/>
              </a:spcBef>
              <a:spcAft>
                <a:spcPts val="0"/>
              </a:spcAft>
              <a:buClr>
                <a:schemeClr val="accent1"/>
              </a:buClr>
              <a:buSzPts val="2400"/>
              <a:buChar char="•"/>
            </a:pPr>
            <a:r>
              <a:rPr lang="en-US" sz="2200" dirty="0"/>
              <a:t>Disinfect the area with 70% alcohol and dry with paper towel. Discard the paper towel in the biohazard waste container.   </a:t>
            </a:r>
            <a:endParaRPr sz="2200" dirty="0"/>
          </a:p>
          <a:p>
            <a:pPr marL="228600" lvl="0" indent="-101600" algn="l" rtl="0">
              <a:lnSpc>
                <a:spcPct val="100000"/>
              </a:lnSpc>
              <a:spcBef>
                <a:spcPts val="1000"/>
              </a:spcBef>
              <a:spcAft>
                <a:spcPts val="0"/>
              </a:spcAft>
              <a:buClr>
                <a:schemeClr val="accent1"/>
              </a:buClr>
              <a:buSzPts val="2000"/>
              <a:buNone/>
            </a:pPr>
            <a:endParaRPr sz="2200" dirty="0"/>
          </a:p>
          <a:p>
            <a:pPr marL="228600" lvl="0" indent="-101600" algn="l" rtl="0">
              <a:lnSpc>
                <a:spcPct val="100000"/>
              </a:lnSpc>
              <a:spcBef>
                <a:spcPts val="1000"/>
              </a:spcBef>
              <a:spcAft>
                <a:spcPts val="0"/>
              </a:spcAft>
              <a:buClr>
                <a:schemeClr val="accent1"/>
              </a:buClr>
              <a:buSzPts val="2000"/>
              <a:buNone/>
            </a:pPr>
            <a:endParaRPr sz="2200" dirty="0"/>
          </a:p>
        </p:txBody>
      </p:sp>
      <p:sp>
        <p:nvSpPr>
          <p:cNvPr id="283" name="Google Shape;283;p19"/>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20</a:t>
            </a:fld>
            <a:endParaRPr sz="1000"/>
          </a:p>
        </p:txBody>
      </p:sp>
      <p:sp>
        <p:nvSpPr>
          <p:cNvPr id="284" name="Google Shape;284;p19"/>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p>
            <a:r>
              <a:rPr lang="en-US" dirty="0"/>
              <a:t>SARS-CoV-2 Antigen Rapid Diagnostic Test Training Workshop – v3.0 | Safety for SARS-CoV-2 Antigen RDT testing </a:t>
            </a:r>
            <a:endParaRPr dirty="0"/>
          </a:p>
        </p:txBody>
      </p:sp>
      <p:sp>
        <p:nvSpPr>
          <p:cNvPr id="6" name="Google Shape;257;p16">
            <a:extLst>
              <a:ext uri="{FF2B5EF4-FFF2-40B4-BE49-F238E27FC236}">
                <a16:creationId xmlns:a16="http://schemas.microsoft.com/office/drawing/2014/main" id="{F6E04965-AC2E-4F30-B11E-136F53B66555}"/>
              </a:ext>
            </a:extLst>
          </p:cNvPr>
          <p:cNvSpPr/>
          <p:nvPr/>
        </p:nvSpPr>
        <p:spPr>
          <a:xfrm>
            <a:off x="838200" y="5788663"/>
            <a:ext cx="10515599" cy="523180"/>
          </a:xfrm>
          <a:prstGeom prst="rect">
            <a:avLst/>
          </a:prstGeom>
          <a:noFill/>
          <a:ln>
            <a:noFill/>
          </a:ln>
        </p:spPr>
        <p:txBody>
          <a:bodyPr spcFirstLastPara="1" wrap="square" lIns="91425" tIns="45700" rIns="91425" bIns="45700" anchor="t" anchorCtr="0">
            <a:spAutoFit/>
          </a:bodyPr>
          <a:lstStyle/>
          <a:p>
            <a:pPr lvl="0">
              <a:buSzPts val="1500"/>
            </a:pPr>
            <a:r>
              <a:rPr lang="en-US" b="1" u="sng" dirty="0">
                <a:solidFill>
                  <a:srgbClr val="212121"/>
                </a:solidFill>
                <a:latin typeface="+mn-lt"/>
                <a:ea typeface="Calibri"/>
                <a:cs typeface="Calibri"/>
                <a:sym typeface="Calibri"/>
              </a:rPr>
              <a:t>Do not use bleach</a:t>
            </a:r>
            <a:r>
              <a:rPr lang="en-US" b="1" dirty="0">
                <a:solidFill>
                  <a:srgbClr val="212121"/>
                </a:solidFill>
                <a:latin typeface="+mn-lt"/>
                <a:ea typeface="Calibri"/>
                <a:cs typeface="Calibri"/>
                <a:sym typeface="Calibri"/>
              </a:rPr>
              <a:t> </a:t>
            </a:r>
            <a:r>
              <a:rPr lang="en-US" dirty="0">
                <a:solidFill>
                  <a:schemeClr val="dk1"/>
                </a:solidFill>
                <a:latin typeface="+mn-lt"/>
                <a:ea typeface="Calibri"/>
                <a:cs typeface="Calibri"/>
                <a:sym typeface="Calibri"/>
              </a:rPr>
              <a:t>when working with products containing </a:t>
            </a:r>
            <a:r>
              <a:rPr lang="en-US" u="sng" dirty="0">
                <a:solidFill>
                  <a:schemeClr val="dk1"/>
                </a:solidFill>
                <a:latin typeface="+mn-lt"/>
                <a:ea typeface="Calibri"/>
                <a:cs typeface="Calibri"/>
                <a:sym typeface="Calibri"/>
              </a:rPr>
              <a:t>guanidinium iso/thiocyanate (GITC/GTC). </a:t>
            </a:r>
            <a:r>
              <a:rPr lang="en-US" dirty="0">
                <a:solidFill>
                  <a:schemeClr val="tx1"/>
                </a:solidFill>
                <a:latin typeface="+mn-lt"/>
                <a:ea typeface="Calibri"/>
                <a:cs typeface="Calibri" panose="020F0502020204030204" pitchFamily="34" charset="0"/>
                <a:sym typeface="Calibri"/>
              </a:rPr>
              <a:t>In that case, you may u</a:t>
            </a:r>
            <a:r>
              <a:rPr lang="en-US" dirty="0">
                <a:solidFill>
                  <a:schemeClr val="tx1"/>
                </a:solidFill>
                <a:latin typeface="+mn-lt"/>
                <a:cs typeface="Calibri" panose="020F0502020204030204" pitchFamily="34" charset="0"/>
              </a:rPr>
              <a:t>se</a:t>
            </a:r>
            <a:r>
              <a:rPr lang="en-US" dirty="0">
                <a:solidFill>
                  <a:srgbClr val="FF0000"/>
                </a:solidFill>
                <a:latin typeface="+mn-lt"/>
                <a:cs typeface="Calibri" panose="020F0502020204030204" pitchFamily="34" charset="0"/>
              </a:rPr>
              <a:t> </a:t>
            </a:r>
            <a:r>
              <a:rPr lang="en-US" dirty="0">
                <a:solidFill>
                  <a:schemeClr val="tx1"/>
                </a:solidFill>
                <a:latin typeface="+mn-lt"/>
                <a:cs typeface="Calibri" panose="020F0502020204030204" pitchFamily="34" charset="0"/>
              </a:rPr>
              <a:t>a 70% solution of ethanol or isopropyl alcohol.</a:t>
            </a:r>
            <a:r>
              <a:rPr lang="en-US" dirty="0">
                <a:solidFill>
                  <a:schemeClr val="tx1"/>
                </a:solidFill>
                <a:latin typeface="+mn-lt"/>
                <a:ea typeface="Calibri"/>
                <a:cs typeface="Calibri" panose="020F0502020204030204" pitchFamily="34" charset="0"/>
                <a:sym typeface="Calibri"/>
              </a:rPr>
              <a:t> </a:t>
            </a:r>
            <a:endParaRPr b="0" i="0" strike="noStrike" cap="none" dirty="0">
              <a:solidFill>
                <a:schemeClr val="tx1"/>
              </a:solidFill>
              <a:latin typeface="+mn-lt"/>
              <a:ea typeface="Calibri"/>
              <a:cs typeface="Calibri" panose="020F0502020204030204" pitchFamily="34" charset="0"/>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20"/>
          <p:cNvSpPr txBox="1">
            <a:spLocks noGrp="1"/>
          </p:cNvSpPr>
          <p:nvPr>
            <p:ph type="title"/>
          </p:nvPr>
        </p:nvSpPr>
        <p:spPr>
          <a:xfrm>
            <a:off x="831850" y="0"/>
            <a:ext cx="3890621" cy="2257063"/>
          </a:xfrm>
          <a:prstGeom prst="rect">
            <a:avLst/>
          </a:prstGeom>
          <a:noFill/>
          <a:ln>
            <a:noFill/>
          </a:ln>
        </p:spPr>
        <p:txBody>
          <a:bodyPr spcFirstLastPara="1" wrap="square" lIns="0" tIns="0" rIns="0" bIns="0" anchor="b" anchorCtr="0">
            <a:normAutofit/>
          </a:bodyPr>
          <a:lstStyle/>
          <a:p>
            <a:pPr marL="0" lvl="0" indent="0" algn="l" rtl="0">
              <a:lnSpc>
                <a:spcPct val="90000"/>
              </a:lnSpc>
              <a:spcBef>
                <a:spcPts val="0"/>
              </a:spcBef>
              <a:spcAft>
                <a:spcPts val="0"/>
              </a:spcAft>
              <a:buClr>
                <a:schemeClr val="lt1"/>
              </a:buClr>
              <a:buSzPts val="3600"/>
              <a:buFont typeface="Arial"/>
              <a:buNone/>
            </a:pPr>
            <a:r>
              <a:rPr lang="en-US"/>
              <a:t>Waste management</a:t>
            </a:r>
            <a:endParaRPr/>
          </a:p>
        </p:txBody>
      </p:sp>
      <p:sp>
        <p:nvSpPr>
          <p:cNvPr id="291" name="Google Shape;291;p20"/>
          <p:cNvSpPr txBox="1">
            <a:spLocks noGrp="1"/>
          </p:cNvSpPr>
          <p:nvPr>
            <p:ph type="sldNum" idx="4294967295"/>
          </p:nvPr>
        </p:nvSpPr>
        <p:spPr>
          <a:xfrm>
            <a:off x="94488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21</a:t>
            </a:fld>
            <a:endParaRPr/>
          </a:p>
        </p:txBody>
      </p:sp>
      <p:pic>
        <p:nvPicPr>
          <p:cNvPr id="292" name="Google Shape;292;p20" descr="A close up of a sign&#10;&#10;Description automatically generated"/>
          <p:cNvPicPr preferRelativeResize="0"/>
          <p:nvPr/>
        </p:nvPicPr>
        <p:blipFill rotWithShape="1">
          <a:blip r:embed="rId3">
            <a:alphaModFix/>
          </a:blip>
          <a:srcRect/>
          <a:stretch/>
        </p:blipFill>
        <p:spPr>
          <a:xfrm>
            <a:off x="6864491" y="2247673"/>
            <a:ext cx="4262890" cy="3905899"/>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21"/>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r>
              <a:rPr lang="en-US" dirty="0"/>
              <a:t>Managing waste (1)</a:t>
            </a:r>
            <a:endParaRPr lang="en-US" sz="2800" dirty="0"/>
          </a:p>
        </p:txBody>
      </p:sp>
      <p:sp>
        <p:nvSpPr>
          <p:cNvPr id="299" name="Google Shape;299;p21"/>
          <p:cNvSpPr txBox="1">
            <a:spLocks noGrp="1"/>
          </p:cNvSpPr>
          <p:nvPr>
            <p:ph type="body" idx="1"/>
          </p:nvPr>
        </p:nvSpPr>
        <p:spPr>
          <a:xfrm>
            <a:off x="838200" y="1736203"/>
            <a:ext cx="10515600" cy="3505604"/>
          </a:xfrm>
          <a:prstGeom prst="rect">
            <a:avLst/>
          </a:prstGeom>
          <a:noFill/>
          <a:ln>
            <a:noFill/>
          </a:ln>
        </p:spPr>
        <p:txBody>
          <a:bodyPr spcFirstLastPara="1" wrap="square" lIns="91425" tIns="45700" rIns="91425" bIns="45700" anchor="t" anchorCtr="0">
            <a:noAutofit/>
          </a:bodyPr>
          <a:lstStyle/>
          <a:p>
            <a:pPr marL="228600" indent="-247650">
              <a:spcBef>
                <a:spcPts val="0"/>
              </a:spcBef>
              <a:buSzPts val="2300"/>
            </a:pPr>
            <a:r>
              <a:rPr lang="en-US" sz="2200" dirty="0"/>
              <a:t>Handle all waste from sample collection (</a:t>
            </a:r>
            <a:r>
              <a:rPr lang="en-US" sz="2200" dirty="0" err="1"/>
              <a:t>eg.</a:t>
            </a:r>
            <a:r>
              <a:rPr lang="en-US" sz="2200" dirty="0"/>
              <a:t> sample container, if different from extraction tube) and disposable PPE as biohazardous. Autoclave or incinerate infectious waste.</a:t>
            </a:r>
            <a:r>
              <a:rPr lang="en-US" sz="2400" baseline="30000" dirty="0"/>
              <a:t>1</a:t>
            </a:r>
          </a:p>
          <a:p>
            <a:pPr marL="228600" indent="-247650">
              <a:spcBef>
                <a:spcPts val="0"/>
              </a:spcBef>
              <a:buSzPts val="2300"/>
            </a:pPr>
            <a:endParaRPr lang="en-US" sz="2400" baseline="30000" dirty="0"/>
          </a:p>
          <a:p>
            <a:pPr marL="228600" indent="-247650">
              <a:spcBef>
                <a:spcPts val="0"/>
              </a:spcBef>
              <a:buSzPts val="2300"/>
            </a:pPr>
            <a:endParaRPr lang="en-US" sz="2400" baseline="30000" dirty="0"/>
          </a:p>
          <a:p>
            <a:pPr marL="228600" indent="-247650">
              <a:spcBef>
                <a:spcPts val="0"/>
              </a:spcBef>
              <a:buSzPts val="2300"/>
            </a:pPr>
            <a:endParaRPr lang="en-US" sz="2400" baseline="30000" dirty="0"/>
          </a:p>
          <a:p>
            <a:pPr marL="228600" indent="-247650">
              <a:spcBef>
                <a:spcPts val="0"/>
              </a:spcBef>
              <a:buSzPts val="2300"/>
            </a:pPr>
            <a:endParaRPr lang="en-US" sz="2400" dirty="0"/>
          </a:p>
          <a:p>
            <a:pPr marL="0" lvl="0" indent="0">
              <a:spcBef>
                <a:spcPts val="0"/>
              </a:spcBef>
              <a:buSzPts val="2300"/>
              <a:buNone/>
            </a:pPr>
            <a:endParaRPr lang="en-US" sz="2300" dirty="0"/>
          </a:p>
          <a:p>
            <a:pPr marL="685800" lvl="1" indent="-247650">
              <a:spcBef>
                <a:spcPts val="0"/>
              </a:spcBef>
              <a:buSzPts val="2300"/>
            </a:pPr>
            <a:endParaRPr lang="en-US" sz="2000" dirty="0"/>
          </a:p>
        </p:txBody>
      </p:sp>
      <p:sp>
        <p:nvSpPr>
          <p:cNvPr id="300" name="Google Shape;300;p21"/>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22</a:t>
            </a:fld>
            <a:endParaRPr sz="1000"/>
          </a:p>
        </p:txBody>
      </p:sp>
      <p:sp>
        <p:nvSpPr>
          <p:cNvPr id="302" name="Google Shape;302;p21"/>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p>
            <a:r>
              <a:rPr lang="en-US" dirty="0"/>
              <a:t>SARS-CoV-2 Antigen Rapid Diagnostic Test Training Workshop – v3.0 | Safety for SARS-CoV-2 Antigen RDT testing </a:t>
            </a:r>
            <a:endParaRPr dirty="0"/>
          </a:p>
        </p:txBody>
      </p:sp>
      <p:sp>
        <p:nvSpPr>
          <p:cNvPr id="7" name="Google Shape;301;p21">
            <a:extLst>
              <a:ext uri="{FF2B5EF4-FFF2-40B4-BE49-F238E27FC236}">
                <a16:creationId xmlns:a16="http://schemas.microsoft.com/office/drawing/2014/main" id="{D3299E1D-E805-4579-995D-A94DDCD94EE4}"/>
              </a:ext>
            </a:extLst>
          </p:cNvPr>
          <p:cNvSpPr txBox="1"/>
          <p:nvPr/>
        </p:nvSpPr>
        <p:spPr>
          <a:xfrm>
            <a:off x="724528" y="5813908"/>
            <a:ext cx="10884397"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baseline="30000" dirty="0">
                <a:solidFill>
                  <a:schemeClr val="dk1"/>
                </a:solidFill>
                <a:latin typeface="Arial"/>
                <a:ea typeface="Arial"/>
                <a:cs typeface="Arial"/>
                <a:sym typeface="Arial"/>
              </a:rPr>
              <a:t>1 </a:t>
            </a:r>
            <a:r>
              <a:rPr lang="en-US" sz="1000" dirty="0">
                <a:solidFill>
                  <a:schemeClr val="dk1"/>
                </a:solidFill>
                <a:latin typeface="Arial"/>
                <a:ea typeface="Arial"/>
                <a:cs typeface="Arial"/>
                <a:sym typeface="Arial"/>
              </a:rPr>
              <a:t>Laboratory biosafety manual. 4th edition. Geneva: World Health Organization; 2021 (</a:t>
            </a:r>
            <a:r>
              <a:rPr lang="en-US" sz="1000" u="sng" dirty="0">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https://www.who.int/publications/i/item/9789240011311</a:t>
            </a:r>
            <a:r>
              <a:rPr lang="en-US" sz="1000" dirty="0">
                <a:solidFill>
                  <a:schemeClr val="dk1"/>
                </a:solidFill>
                <a:latin typeface="Arial"/>
                <a:ea typeface="Arial"/>
                <a:cs typeface="Arial"/>
                <a:sym typeface="Arial"/>
              </a:rPr>
              <a:t>).</a:t>
            </a:r>
            <a:endParaRP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21"/>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r>
              <a:rPr lang="en-US" dirty="0"/>
              <a:t>Managing waste (2)</a:t>
            </a:r>
            <a:endParaRPr lang="en-US" sz="2800" dirty="0"/>
          </a:p>
        </p:txBody>
      </p:sp>
      <p:sp>
        <p:nvSpPr>
          <p:cNvPr id="300" name="Google Shape;300;p21"/>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23</a:t>
            </a:fld>
            <a:endParaRPr sz="1000"/>
          </a:p>
        </p:txBody>
      </p:sp>
      <p:sp>
        <p:nvSpPr>
          <p:cNvPr id="302" name="Google Shape;302;p21"/>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p>
            <a:r>
              <a:rPr lang="en-US" dirty="0"/>
              <a:t>SARS-CoV-2 Antigen Rapid Diagnostic Test Training Workshop – v3.0 | Safety for SARS-CoV-2 Antigen RDT testing </a:t>
            </a:r>
            <a:endParaRPr dirty="0"/>
          </a:p>
        </p:txBody>
      </p:sp>
      <p:sp>
        <p:nvSpPr>
          <p:cNvPr id="8" name="Google Shape;299;p21">
            <a:extLst>
              <a:ext uri="{FF2B5EF4-FFF2-40B4-BE49-F238E27FC236}">
                <a16:creationId xmlns:a16="http://schemas.microsoft.com/office/drawing/2014/main" id="{025A8222-2483-4815-BF57-564C8FDD6EF2}"/>
              </a:ext>
            </a:extLst>
          </p:cNvPr>
          <p:cNvSpPr txBox="1">
            <a:spLocks/>
          </p:cNvSpPr>
          <p:nvPr/>
        </p:nvSpPr>
        <p:spPr>
          <a:xfrm>
            <a:off x="838199" y="1307940"/>
            <a:ext cx="10515600" cy="377188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1000"/>
              </a:spcBef>
              <a:spcAft>
                <a:spcPts val="0"/>
              </a:spcAft>
              <a:buClr>
                <a:schemeClr val="accent1"/>
              </a:buClr>
              <a:buSzPts val="2000"/>
              <a:buFont typeface="Arial"/>
              <a:buChar char="•"/>
              <a:defRPr sz="2000" b="0" i="0" u="none" strike="noStrike" cap="none">
                <a:solidFill>
                  <a:schemeClr val="dk1"/>
                </a:solidFill>
                <a:latin typeface="Arial"/>
                <a:ea typeface="Arial"/>
                <a:cs typeface="Arial"/>
                <a:sym typeface="Arial"/>
              </a:defRPr>
            </a:lvl1pPr>
            <a:lvl2pPr marL="914400" marR="0" lvl="1" indent="-342900" algn="l" rtl="0">
              <a:lnSpc>
                <a:spcPct val="100000"/>
              </a:lnSpc>
              <a:spcBef>
                <a:spcPts val="500"/>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42900" algn="l" rtl="0">
              <a:lnSpc>
                <a:spcPct val="100000"/>
              </a:lnSpc>
              <a:spcBef>
                <a:spcPts val="500"/>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chemeClr val="accent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pPr marL="438150" lvl="1" indent="0">
              <a:spcBef>
                <a:spcPts val="0"/>
              </a:spcBef>
              <a:buSzPts val="2300"/>
              <a:buFont typeface="Arial"/>
              <a:buNone/>
            </a:pPr>
            <a:endParaRPr lang="en-US" sz="2000" dirty="0"/>
          </a:p>
          <a:p>
            <a:pPr marL="228600" indent="-247650">
              <a:buSzPts val="2300"/>
            </a:pPr>
            <a:r>
              <a:rPr lang="en-US" dirty="0"/>
              <a:t>Disposal of SARS-CoV-2 Antigen RDT used cassettes, used extraction tubes (and other consumables such as transfer pipettes):</a:t>
            </a:r>
          </a:p>
          <a:p>
            <a:pPr marL="685800" lvl="1" indent="-247650">
              <a:buSzPts val="2300"/>
            </a:pPr>
            <a:r>
              <a:rPr lang="en-US" sz="2000" dirty="0"/>
              <a:t>Read the kit’s manufacturers’ specific instructions. </a:t>
            </a:r>
          </a:p>
          <a:p>
            <a:pPr marL="1143000" lvl="2" indent="-247650">
              <a:buSzPts val="2300"/>
            </a:pPr>
            <a:r>
              <a:rPr lang="en-US" dirty="0"/>
              <a:t>Note: Some antigen RDT kits’ extraction buffers, when used according to the IFU, will inactivate SARS-CoV-2 virus when the sample is added to the buffer in the extraction tube. Indicated waste management procedures may be found in the IFU.</a:t>
            </a:r>
            <a:endParaRPr lang="en-US" sz="2000" dirty="0"/>
          </a:p>
          <a:p>
            <a:pPr marL="685800" lvl="1" indent="-247650">
              <a:buSzPts val="2300"/>
            </a:pPr>
            <a:r>
              <a:rPr lang="en-US" sz="2000" dirty="0"/>
              <a:t>Read Material Safety Data Sheets.</a:t>
            </a:r>
          </a:p>
          <a:p>
            <a:pPr marL="1143000" lvl="2" indent="-247650">
              <a:buSzPts val="2300"/>
            </a:pPr>
            <a:r>
              <a:rPr lang="en-US" dirty="0"/>
              <a:t>Note: antigen RDT kit extraction’s buffer may contain sodium </a:t>
            </a:r>
            <a:r>
              <a:rPr lang="en-US" dirty="0" err="1"/>
              <a:t>azide</a:t>
            </a:r>
            <a:r>
              <a:rPr lang="en-US" dirty="0"/>
              <a:t> and autoclaving should be avoided when handling large volumes of sodium </a:t>
            </a:r>
            <a:r>
              <a:rPr lang="en-US" dirty="0" err="1"/>
              <a:t>azide</a:t>
            </a:r>
            <a:r>
              <a:rPr lang="en-US" dirty="0"/>
              <a:t>. Accumulation of sodium </a:t>
            </a:r>
            <a:r>
              <a:rPr lang="en-US" dirty="0" err="1"/>
              <a:t>azide</a:t>
            </a:r>
            <a:r>
              <a:rPr lang="en-US" dirty="0"/>
              <a:t> in contact with metal may result in a serious hazard with heat or shock.</a:t>
            </a:r>
          </a:p>
          <a:p>
            <a:pPr marL="685800" lvl="1" indent="-247650">
              <a:buSzPts val="2300"/>
            </a:pPr>
            <a:r>
              <a:rPr lang="en-US" sz="2000" dirty="0"/>
              <a:t>Follow national, local regulations for disposal.</a:t>
            </a:r>
          </a:p>
          <a:p>
            <a:pPr marL="685800" lvl="1" indent="-247650">
              <a:buSzPts val="2300"/>
            </a:pPr>
            <a:r>
              <a:rPr lang="en-US" sz="2000" dirty="0"/>
              <a:t>In the absence of otherwise recommendations from national authorities or the manufacturer, handle </a:t>
            </a:r>
            <a:r>
              <a:rPr lang="en-US" dirty="0"/>
              <a:t>SARS-CoV-2 Antigen </a:t>
            </a:r>
            <a:r>
              <a:rPr lang="en-US" sz="2000" dirty="0"/>
              <a:t>RDT as biohazardous</a:t>
            </a:r>
            <a:r>
              <a:rPr lang="en-US" dirty="0"/>
              <a:t>. </a:t>
            </a:r>
          </a:p>
          <a:p>
            <a:pPr marL="228600" indent="-101600">
              <a:buFont typeface="Arial"/>
              <a:buNone/>
            </a:pPr>
            <a:endParaRPr lang="en-US" dirty="0"/>
          </a:p>
        </p:txBody>
      </p:sp>
    </p:spTree>
    <p:extLst>
      <p:ext uri="{BB962C8B-B14F-4D97-AF65-F5344CB8AC3E}">
        <p14:creationId xmlns:p14="http://schemas.microsoft.com/office/powerpoint/2010/main" val="9790227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22"/>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What you should do after testing</a:t>
            </a:r>
            <a:endParaRPr/>
          </a:p>
        </p:txBody>
      </p:sp>
      <p:sp>
        <p:nvSpPr>
          <p:cNvPr id="308" name="Google Shape;308;p22"/>
          <p:cNvSpPr txBox="1">
            <a:spLocks noGrp="1"/>
          </p:cNvSpPr>
          <p:nvPr>
            <p:ph type="body" idx="1"/>
          </p:nvPr>
        </p:nvSpPr>
        <p:spPr>
          <a:xfrm>
            <a:off x="838200" y="1470732"/>
            <a:ext cx="10515600" cy="4440760"/>
          </a:xfrm>
          <a:prstGeom prst="rect">
            <a:avLst/>
          </a:prstGeom>
          <a:noFill/>
          <a:ln>
            <a:noFill/>
          </a:ln>
        </p:spPr>
        <p:txBody>
          <a:bodyPr spcFirstLastPara="1" wrap="square" lIns="91425" tIns="45700" rIns="91425" bIns="45700" anchor="t" anchorCtr="0">
            <a:normAutofit/>
          </a:bodyPr>
          <a:lstStyle/>
          <a:p>
            <a:pPr marL="285750" lvl="0" indent="-222250" algn="l" rtl="0">
              <a:lnSpc>
                <a:spcPct val="90000"/>
              </a:lnSpc>
              <a:spcBef>
                <a:spcPts val="0"/>
              </a:spcBef>
              <a:spcAft>
                <a:spcPts val="0"/>
              </a:spcAft>
              <a:buSzPts val="1000"/>
              <a:buNone/>
            </a:pPr>
            <a:endParaRPr sz="2400" dirty="0"/>
          </a:p>
          <a:p>
            <a:pPr marL="285750" lvl="0" indent="-311150" algn="l" rtl="0">
              <a:lnSpc>
                <a:spcPct val="90000"/>
              </a:lnSpc>
              <a:spcBef>
                <a:spcPts val="1575"/>
              </a:spcBef>
              <a:spcAft>
                <a:spcPts val="0"/>
              </a:spcAft>
              <a:buSzPts val="1400"/>
              <a:buChar char="•"/>
            </a:pPr>
            <a:r>
              <a:rPr lang="en-US" sz="2400" dirty="0"/>
              <a:t>All components of SARS-CoV-2 Antigen RDTs are single-use and must not be reused. </a:t>
            </a:r>
            <a:endParaRPr sz="2400" dirty="0"/>
          </a:p>
          <a:p>
            <a:pPr marL="285750" lvl="0" indent="-311150">
              <a:lnSpc>
                <a:spcPct val="90000"/>
              </a:lnSpc>
              <a:spcBef>
                <a:spcPts val="1575"/>
              </a:spcBef>
              <a:buSzPts val="1400"/>
            </a:pPr>
            <a:r>
              <a:rPr lang="en-US" sz="2400" dirty="0"/>
              <a:t>Place all potentially contaminated materials (such as used sample containers, used extraction tubes, transfer pipettes and used test cassettes) in a biohazard bag.</a:t>
            </a:r>
          </a:p>
          <a:p>
            <a:pPr marL="285750" lvl="0" indent="-311150" algn="l" rtl="0">
              <a:lnSpc>
                <a:spcPct val="90000"/>
              </a:lnSpc>
              <a:spcBef>
                <a:spcPts val="1575"/>
              </a:spcBef>
              <a:spcAft>
                <a:spcPts val="0"/>
              </a:spcAft>
              <a:buSzPts val="1400"/>
              <a:buChar char="•"/>
            </a:pPr>
            <a:r>
              <a:rPr lang="en-US" sz="2400" dirty="0"/>
              <a:t>At the end of the day, seal the biohazard bag, and follow your facility’s guidelines for biohazardous waste disposal.</a:t>
            </a:r>
          </a:p>
          <a:p>
            <a:pPr marL="228600" lvl="0" indent="-101600" algn="l" rtl="0">
              <a:lnSpc>
                <a:spcPct val="100000"/>
              </a:lnSpc>
              <a:spcBef>
                <a:spcPts val="1000"/>
              </a:spcBef>
              <a:spcAft>
                <a:spcPts val="0"/>
              </a:spcAft>
              <a:buClr>
                <a:schemeClr val="accent1"/>
              </a:buClr>
              <a:buSzPts val="2000"/>
              <a:buNone/>
            </a:pPr>
            <a:endParaRPr sz="2400" dirty="0"/>
          </a:p>
        </p:txBody>
      </p:sp>
      <p:sp>
        <p:nvSpPr>
          <p:cNvPr id="309" name="Google Shape;309;p2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24</a:t>
            </a:fld>
            <a:endParaRPr sz="1000"/>
          </a:p>
        </p:txBody>
      </p:sp>
      <p:sp>
        <p:nvSpPr>
          <p:cNvPr id="310" name="Google Shape;310;p22"/>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p>
            <a:r>
              <a:rPr lang="en-US" dirty="0"/>
              <a:t>SARS-CoV-2 Antigen Rapid Diagnostic Test Training Workshop – v3.0 | Safety for SARS-CoV-2 Antigen RDT testing </a:t>
            </a:r>
            <a:endParaRPr dirty="0"/>
          </a:p>
        </p:txBody>
      </p:sp>
      <p:grpSp>
        <p:nvGrpSpPr>
          <p:cNvPr id="6" name="Group 5">
            <a:extLst>
              <a:ext uri="{FF2B5EF4-FFF2-40B4-BE49-F238E27FC236}">
                <a16:creationId xmlns:a16="http://schemas.microsoft.com/office/drawing/2014/main" id="{F2E47E8F-CB49-4286-A4B0-051466B21295}"/>
              </a:ext>
            </a:extLst>
          </p:cNvPr>
          <p:cNvGrpSpPr/>
          <p:nvPr/>
        </p:nvGrpSpPr>
        <p:grpSpPr>
          <a:xfrm>
            <a:off x="7429730" y="1307940"/>
            <a:ext cx="3924069" cy="596348"/>
            <a:chOff x="7861998" y="1527451"/>
            <a:chExt cx="3924069" cy="596348"/>
          </a:xfrm>
        </p:grpSpPr>
        <p:sp>
          <p:nvSpPr>
            <p:cNvPr id="7" name="TextBox 6">
              <a:extLst>
                <a:ext uri="{FF2B5EF4-FFF2-40B4-BE49-F238E27FC236}">
                  <a16:creationId xmlns:a16="http://schemas.microsoft.com/office/drawing/2014/main" id="{2BC8A296-B676-4651-A768-C870C443365B}"/>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8" name="Oval 7">
              <a:extLst>
                <a:ext uri="{FF2B5EF4-FFF2-40B4-BE49-F238E27FC236}">
                  <a16:creationId xmlns:a16="http://schemas.microsoft.com/office/drawing/2014/main" id="{934C6E2F-B0CD-44AA-85F2-14120E57ADB7}"/>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descr="Pencil">
              <a:extLst>
                <a:ext uri="{FF2B5EF4-FFF2-40B4-BE49-F238E27FC236}">
                  <a16:creationId xmlns:a16="http://schemas.microsoft.com/office/drawing/2014/main" id="{97EB2511-663A-40C0-AECC-7E86D5C8205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p23"/>
          <p:cNvSpPr txBox="1">
            <a:spLocks noGrp="1"/>
          </p:cNvSpPr>
          <p:nvPr>
            <p:ph type="title"/>
          </p:nvPr>
        </p:nvSpPr>
        <p:spPr>
          <a:xfrm>
            <a:off x="838199" y="335670"/>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dirty="0"/>
              <a:t>Testing in the community</a:t>
            </a:r>
            <a:endParaRPr dirty="0"/>
          </a:p>
        </p:txBody>
      </p:sp>
      <p:sp>
        <p:nvSpPr>
          <p:cNvPr id="316" name="Google Shape;316;p23"/>
          <p:cNvSpPr txBox="1">
            <a:spLocks noGrp="1"/>
          </p:cNvSpPr>
          <p:nvPr>
            <p:ph type="body" idx="1"/>
          </p:nvPr>
        </p:nvSpPr>
        <p:spPr>
          <a:xfrm>
            <a:off x="838199" y="1574812"/>
            <a:ext cx="10515600" cy="4440760"/>
          </a:xfrm>
          <a:prstGeom prst="rect">
            <a:avLst/>
          </a:prstGeom>
          <a:noFill/>
          <a:ln>
            <a:noFill/>
          </a:ln>
        </p:spPr>
        <p:txBody>
          <a:bodyPr spcFirstLastPara="1" wrap="square" lIns="91425" tIns="45700" rIns="91425" bIns="45700" anchor="t" anchorCtr="0">
            <a:noAutofit/>
          </a:bodyPr>
          <a:lstStyle/>
          <a:p>
            <a:pPr marL="285750" lvl="0" indent="-311150" algn="l" rtl="0">
              <a:lnSpc>
                <a:spcPct val="90000"/>
              </a:lnSpc>
              <a:spcBef>
                <a:spcPts val="1575"/>
              </a:spcBef>
              <a:spcAft>
                <a:spcPts val="0"/>
              </a:spcAft>
              <a:buSzPts val="1400"/>
              <a:buChar char="•"/>
            </a:pPr>
            <a:r>
              <a:rPr lang="en-US" sz="2200" dirty="0"/>
              <a:t>Take enough biohazard bags when going to perform testing in the community.</a:t>
            </a:r>
            <a:endParaRPr sz="2200" dirty="0"/>
          </a:p>
          <a:p>
            <a:pPr marL="285750" lvl="0" indent="-311150" algn="l" rtl="0">
              <a:lnSpc>
                <a:spcPct val="90000"/>
              </a:lnSpc>
              <a:spcBef>
                <a:spcPts val="1575"/>
              </a:spcBef>
              <a:spcAft>
                <a:spcPts val="0"/>
              </a:spcAft>
              <a:buSzPts val="1400"/>
              <a:buChar char="•"/>
            </a:pPr>
            <a:r>
              <a:rPr lang="en-US" sz="2200" dirty="0"/>
              <a:t>Place all potentially contaminated materials (such as used sample extraction tubes, transfer pipettes and used test cassettes) in a biohazard bag and seal the bag.</a:t>
            </a:r>
            <a:endParaRPr sz="2200" dirty="0"/>
          </a:p>
          <a:p>
            <a:pPr marL="285750" lvl="0" indent="-311150" algn="l" rtl="0">
              <a:lnSpc>
                <a:spcPct val="90000"/>
              </a:lnSpc>
              <a:spcBef>
                <a:spcPts val="1575"/>
              </a:spcBef>
              <a:spcAft>
                <a:spcPts val="0"/>
              </a:spcAft>
              <a:buSzPts val="1400"/>
              <a:buChar char="•"/>
            </a:pPr>
            <a:r>
              <a:rPr lang="en-US" sz="2200" dirty="0"/>
              <a:t>Use a new (unused) biohazard bag for waste disposal at different locations in the community.</a:t>
            </a:r>
            <a:endParaRPr sz="2200" dirty="0"/>
          </a:p>
          <a:p>
            <a:pPr marL="285750" lvl="0" indent="-311150" algn="l" rtl="0">
              <a:lnSpc>
                <a:spcPct val="90000"/>
              </a:lnSpc>
              <a:spcBef>
                <a:spcPts val="1575"/>
              </a:spcBef>
              <a:spcAft>
                <a:spcPts val="0"/>
              </a:spcAft>
              <a:buSzPts val="1400"/>
              <a:buChar char="•"/>
            </a:pPr>
            <a:r>
              <a:rPr lang="en-US" sz="2200" dirty="0"/>
              <a:t>Return the sealed biohazard bags to the health facility for autoclaving</a:t>
            </a:r>
            <a:r>
              <a:rPr lang="en-US" sz="2200" baseline="30000" dirty="0"/>
              <a:t>1</a:t>
            </a:r>
            <a:r>
              <a:rPr lang="en-US" sz="2200" dirty="0"/>
              <a:t> or incineration.</a:t>
            </a:r>
          </a:p>
          <a:p>
            <a:pPr marL="228600" lvl="0" indent="-101600" algn="l" rtl="0">
              <a:lnSpc>
                <a:spcPct val="100000"/>
              </a:lnSpc>
              <a:spcBef>
                <a:spcPts val="1000"/>
              </a:spcBef>
              <a:spcAft>
                <a:spcPts val="0"/>
              </a:spcAft>
              <a:buClr>
                <a:schemeClr val="accent1"/>
              </a:buClr>
              <a:buSzPts val="2000"/>
              <a:buNone/>
            </a:pPr>
            <a:endParaRPr sz="2400" dirty="0"/>
          </a:p>
          <a:p>
            <a:pPr marL="228600" lvl="0" indent="-101600" algn="l" rtl="0">
              <a:lnSpc>
                <a:spcPct val="100000"/>
              </a:lnSpc>
              <a:spcBef>
                <a:spcPts val="1000"/>
              </a:spcBef>
              <a:spcAft>
                <a:spcPts val="0"/>
              </a:spcAft>
              <a:buClr>
                <a:schemeClr val="accent1"/>
              </a:buClr>
              <a:buSzPts val="2000"/>
              <a:buNone/>
            </a:pPr>
            <a:endParaRPr sz="2400" dirty="0"/>
          </a:p>
        </p:txBody>
      </p:sp>
      <p:sp>
        <p:nvSpPr>
          <p:cNvPr id="317" name="Google Shape;317;p23"/>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25</a:t>
            </a:fld>
            <a:endParaRPr sz="1000"/>
          </a:p>
        </p:txBody>
      </p:sp>
      <p:sp>
        <p:nvSpPr>
          <p:cNvPr id="318" name="Google Shape;318;p23"/>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p>
            <a:r>
              <a:rPr lang="en-US" dirty="0"/>
              <a:t>SARS-CoV-2 Antigen Rapid Diagnostic Test Training Workshop – v3.0 | Safety for SARS-CoV-2 Antigen RDT testing </a:t>
            </a:r>
            <a:endParaRPr dirty="0"/>
          </a:p>
        </p:txBody>
      </p:sp>
      <p:sp>
        <p:nvSpPr>
          <p:cNvPr id="2" name="Rectangle 1">
            <a:extLst>
              <a:ext uri="{FF2B5EF4-FFF2-40B4-BE49-F238E27FC236}">
                <a16:creationId xmlns:a16="http://schemas.microsoft.com/office/drawing/2014/main" id="{F0BA78ED-A473-4693-A946-0B4FEB5AEE65}"/>
              </a:ext>
            </a:extLst>
          </p:cNvPr>
          <p:cNvSpPr/>
          <p:nvPr/>
        </p:nvSpPr>
        <p:spPr>
          <a:xfrm>
            <a:off x="0" y="5719244"/>
            <a:ext cx="11353799" cy="738664"/>
          </a:xfrm>
          <a:prstGeom prst="rect">
            <a:avLst/>
          </a:prstGeom>
        </p:spPr>
        <p:txBody>
          <a:bodyPr wrap="square">
            <a:spAutoFit/>
          </a:bodyPr>
          <a:lstStyle/>
          <a:p>
            <a:pPr marL="914400" lvl="2" indent="-19050">
              <a:buSzPts val="2300"/>
            </a:pPr>
            <a:r>
              <a:rPr lang="en-US" baseline="30000" dirty="0"/>
              <a:t>1 </a:t>
            </a:r>
            <a:r>
              <a:rPr lang="en-US" dirty="0"/>
              <a:t>SARS-CoV-2 Antigen RDT kit extraction’s buffer may contain sodium </a:t>
            </a:r>
            <a:r>
              <a:rPr lang="en-US" dirty="0" err="1"/>
              <a:t>azide</a:t>
            </a:r>
            <a:r>
              <a:rPr lang="en-US" dirty="0"/>
              <a:t> – autoclaving should be avoiding when handling large volumes of sodium </a:t>
            </a:r>
            <a:r>
              <a:rPr lang="en-US" dirty="0" err="1"/>
              <a:t>azide</a:t>
            </a:r>
            <a:r>
              <a:rPr lang="en-US" dirty="0"/>
              <a:t>. Accumulation of sodium </a:t>
            </a:r>
            <a:r>
              <a:rPr lang="en-US" dirty="0" err="1"/>
              <a:t>azide</a:t>
            </a:r>
            <a:r>
              <a:rPr lang="en-US" dirty="0"/>
              <a:t> in contact with metal may result in a serious hazard with heat or shock.</a:t>
            </a:r>
          </a:p>
          <a:p>
            <a:pPr marL="914400" lvl="2" indent="-19050">
              <a:buSzPts val="2300"/>
            </a:pPr>
            <a:endParaRPr lang="en-US" dirty="0"/>
          </a:p>
        </p:txBody>
      </p:sp>
      <p:grpSp>
        <p:nvGrpSpPr>
          <p:cNvPr id="7" name="Group 6">
            <a:extLst>
              <a:ext uri="{FF2B5EF4-FFF2-40B4-BE49-F238E27FC236}">
                <a16:creationId xmlns:a16="http://schemas.microsoft.com/office/drawing/2014/main" id="{6E4CBA8B-7324-476E-829D-43DBF5672B36}"/>
              </a:ext>
            </a:extLst>
          </p:cNvPr>
          <p:cNvGrpSpPr/>
          <p:nvPr/>
        </p:nvGrpSpPr>
        <p:grpSpPr>
          <a:xfrm>
            <a:off x="7458814" y="777628"/>
            <a:ext cx="3924069" cy="596348"/>
            <a:chOff x="7861998" y="1527451"/>
            <a:chExt cx="3924069" cy="596348"/>
          </a:xfrm>
        </p:grpSpPr>
        <p:sp>
          <p:nvSpPr>
            <p:cNvPr id="8" name="TextBox 7">
              <a:extLst>
                <a:ext uri="{FF2B5EF4-FFF2-40B4-BE49-F238E27FC236}">
                  <a16:creationId xmlns:a16="http://schemas.microsoft.com/office/drawing/2014/main" id="{6F281AB4-D4D7-4690-A1F5-EE56811F3A92}"/>
                </a:ext>
              </a:extLst>
            </p:cNvPr>
            <p:cNvSpPr txBox="1"/>
            <p:nvPr/>
          </p:nvSpPr>
          <p:spPr>
            <a:xfrm>
              <a:off x="8387592" y="1694820"/>
              <a:ext cx="3398475" cy="261610"/>
            </a:xfrm>
            <a:prstGeom prst="rect">
              <a:avLst/>
            </a:prstGeom>
            <a:solidFill>
              <a:schemeClr val="tx1"/>
            </a:solidFill>
          </p:spPr>
          <p:txBody>
            <a:bodyPr wrap="square" rtlCol="0">
              <a:spAutoFit/>
            </a:bodyPr>
            <a:lstStyle/>
            <a:p>
              <a:r>
                <a:rPr lang="en-US" altLang="en-US" sz="1100" dirty="0">
                  <a:solidFill>
                    <a:srgbClr val="FFFFFF"/>
                  </a:solidFill>
                  <a:ea typeface="Calibri" charset="0"/>
                  <a:cs typeface="Calibri" charset="0"/>
                </a:rPr>
                <a:t>Adapt according to the guidelines in your country</a:t>
              </a:r>
              <a:endParaRPr lang="en-US" altLang="en-US" sz="1100" u="sng" dirty="0">
                <a:solidFill>
                  <a:srgbClr val="FFFFFF"/>
                </a:solidFill>
                <a:ea typeface="Calibri" charset="0"/>
                <a:cs typeface="Calibri" charset="0"/>
              </a:endParaRPr>
            </a:p>
          </p:txBody>
        </p:sp>
        <p:sp>
          <p:nvSpPr>
            <p:cNvPr id="9" name="Oval 8">
              <a:extLst>
                <a:ext uri="{FF2B5EF4-FFF2-40B4-BE49-F238E27FC236}">
                  <a16:creationId xmlns:a16="http://schemas.microsoft.com/office/drawing/2014/main" id="{07FF5D6B-D783-41B7-8D26-6A3D27EFDD2C}"/>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0CF4A871-B7C9-4A6C-98AB-F14D7C21DFA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26</a:t>
            </a:fld>
            <a:endParaRPr/>
          </a:p>
        </p:txBody>
      </p:sp>
      <p:pic>
        <p:nvPicPr>
          <p:cNvPr id="324" name="Google Shape;324;p24"/>
          <p:cNvPicPr preferRelativeResize="0"/>
          <p:nvPr/>
        </p:nvPicPr>
        <p:blipFill rotWithShape="1">
          <a:blip r:embed="rId3">
            <a:alphaModFix/>
          </a:blip>
          <a:srcRect/>
          <a:stretch/>
        </p:blipFill>
        <p:spPr>
          <a:xfrm>
            <a:off x="1" y="0"/>
            <a:ext cx="1981364" cy="1550126"/>
          </a:xfrm>
          <a:prstGeom prst="rect">
            <a:avLst/>
          </a:prstGeom>
          <a:noFill/>
          <a:ln>
            <a:noFill/>
          </a:ln>
        </p:spPr>
      </p:pic>
      <p:sp>
        <p:nvSpPr>
          <p:cNvPr id="325" name="Google Shape;325;p24"/>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26" name="Google Shape;326;p24"/>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4400"/>
              <a:buFont typeface="Arial"/>
              <a:buNone/>
            </a:pPr>
            <a:r>
              <a:rPr lang="en-US" sz="4400" b="0" i="0" u="none" strike="noStrike" cap="none" dirty="0">
                <a:solidFill>
                  <a:schemeClr val="lt1"/>
                </a:solidFill>
                <a:latin typeface="Arial"/>
                <a:ea typeface="Arial"/>
                <a:cs typeface="Arial"/>
                <a:sym typeface="Arial"/>
              </a:rPr>
              <a:t>Key points (1)</a:t>
            </a:r>
            <a:endParaRPr lang="en-US" sz="4400" b="0" i="0" u="none" strike="noStrike" cap="none" dirty="0">
              <a:solidFill>
                <a:schemeClr val="lt1"/>
              </a:solidFill>
              <a:latin typeface="Arial"/>
              <a:ea typeface="Arial"/>
              <a:cs typeface="Arial"/>
            </a:endParaRPr>
          </a:p>
        </p:txBody>
      </p:sp>
      <p:sp>
        <p:nvSpPr>
          <p:cNvPr id="327" name="Google Shape;327;p24"/>
          <p:cNvSpPr txBox="1"/>
          <p:nvPr/>
        </p:nvSpPr>
        <p:spPr>
          <a:xfrm>
            <a:off x="2118360" y="1927496"/>
            <a:ext cx="8628017" cy="4440760"/>
          </a:xfrm>
          <a:prstGeom prst="rect">
            <a:avLst/>
          </a:prstGeom>
          <a:noFill/>
          <a:ln>
            <a:noFill/>
          </a:ln>
        </p:spPr>
        <p:txBody>
          <a:bodyPr spcFirstLastPara="1" wrap="square" lIns="91425" tIns="45700" rIns="91425" bIns="45700" anchor="t" anchorCtr="0">
            <a:noAutofit/>
          </a:bodyPr>
          <a:lstStyle/>
          <a:p>
            <a:pPr marL="228600" marR="0" lvl="0" indent="-254000" algn="l" rtl="0">
              <a:lnSpc>
                <a:spcPct val="90000"/>
              </a:lnSpc>
              <a:spcBef>
                <a:spcPts val="0"/>
              </a:spcBef>
              <a:spcAft>
                <a:spcPts val="0"/>
              </a:spcAft>
              <a:buClr>
                <a:schemeClr val="lt1"/>
              </a:buClr>
              <a:buSzPts val="2400"/>
              <a:buFont typeface="Arial"/>
              <a:buChar char="•"/>
            </a:pPr>
            <a:r>
              <a:rPr lang="en-US" sz="2400" b="0" i="0" u="none" strike="noStrike" cap="none">
                <a:solidFill>
                  <a:schemeClr val="lt1"/>
                </a:solidFill>
                <a:latin typeface="Arial"/>
                <a:ea typeface="Arial"/>
                <a:cs typeface="Arial"/>
                <a:sym typeface="Arial"/>
              </a:rPr>
              <a:t>Wear appropriate PPE which should include respiratory protection, eye protection, gown, and gloves.</a:t>
            </a:r>
            <a:endParaRPr sz="1800" b="0" i="0" u="none" strike="noStrike" cap="none">
              <a:solidFill>
                <a:srgbClr val="000000"/>
              </a:solidFill>
              <a:latin typeface="Arial"/>
              <a:ea typeface="Arial"/>
              <a:cs typeface="Arial"/>
              <a:sym typeface="Arial"/>
            </a:endParaRPr>
          </a:p>
          <a:p>
            <a:pPr marL="228600" marR="0" lvl="0" indent="-101600" algn="l" rtl="0">
              <a:lnSpc>
                <a:spcPct val="90000"/>
              </a:lnSpc>
              <a:spcBef>
                <a:spcPts val="1000"/>
              </a:spcBef>
              <a:spcAft>
                <a:spcPts val="0"/>
              </a:spcAft>
              <a:buClr>
                <a:schemeClr val="dk1"/>
              </a:buClr>
              <a:buSzPts val="2000"/>
              <a:buFont typeface="Arial"/>
              <a:buNone/>
            </a:pPr>
            <a:endParaRPr sz="2400" b="0" i="0" u="none" strike="noStrike" cap="none">
              <a:solidFill>
                <a:schemeClr val="lt1"/>
              </a:solidFill>
              <a:latin typeface="Arial"/>
              <a:ea typeface="Arial"/>
              <a:cs typeface="Arial"/>
              <a:sym typeface="Arial"/>
            </a:endParaRPr>
          </a:p>
          <a:p>
            <a:pPr marL="228600" marR="0" lvl="0" indent="-254000" algn="l" rtl="0">
              <a:lnSpc>
                <a:spcPct val="90000"/>
              </a:lnSpc>
              <a:spcBef>
                <a:spcPts val="1000"/>
              </a:spcBef>
              <a:spcAft>
                <a:spcPts val="0"/>
              </a:spcAft>
              <a:buClr>
                <a:schemeClr val="lt1"/>
              </a:buClr>
              <a:buSzPts val="2400"/>
              <a:buFont typeface="Arial"/>
              <a:buChar char="•"/>
            </a:pPr>
            <a:r>
              <a:rPr lang="en-US" sz="2400" b="0" i="0" u="none" strike="noStrike" cap="none">
                <a:solidFill>
                  <a:schemeClr val="lt1"/>
                </a:solidFill>
                <a:latin typeface="Arial"/>
                <a:ea typeface="Arial"/>
                <a:cs typeface="Arial"/>
                <a:sym typeface="Arial"/>
              </a:rPr>
              <a:t>The type of PPE to be used may be adapted based on a local risk assessment.</a:t>
            </a:r>
            <a:endParaRPr sz="2400" b="0" i="0" u="none" strike="noStrike" cap="none">
              <a:solidFill>
                <a:schemeClr val="lt1"/>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endParaRPr sz="2400" b="0" i="0" u="none" strike="noStrike" cap="none">
              <a:solidFill>
                <a:schemeClr val="lt1"/>
              </a:solidFill>
              <a:latin typeface="Arial"/>
              <a:ea typeface="Arial"/>
              <a:cs typeface="Arial"/>
              <a:sym typeface="Arial"/>
            </a:endParaRPr>
          </a:p>
          <a:p>
            <a:pPr marL="228600" marR="0" lvl="0" indent="-254000" algn="l" rtl="0">
              <a:lnSpc>
                <a:spcPct val="90000"/>
              </a:lnSpc>
              <a:spcBef>
                <a:spcPts val="1000"/>
              </a:spcBef>
              <a:spcAft>
                <a:spcPts val="0"/>
              </a:spcAft>
              <a:buClr>
                <a:schemeClr val="lt1"/>
              </a:buClr>
              <a:buSzPts val="2400"/>
              <a:buFont typeface="Arial"/>
              <a:buChar char="•"/>
            </a:pPr>
            <a:r>
              <a:rPr lang="en-US" sz="2400" b="0" i="0" u="none" strike="noStrike" cap="none">
                <a:solidFill>
                  <a:schemeClr val="lt1"/>
                </a:solidFill>
                <a:latin typeface="Arial"/>
                <a:ea typeface="Arial"/>
                <a:cs typeface="Arial"/>
                <a:sym typeface="Arial"/>
              </a:rPr>
              <a:t>Testing should be done in a separate well-ventilated room.</a:t>
            </a:r>
            <a:endParaRPr sz="2400" b="0" i="0" u="none" strike="noStrike" cap="none">
              <a:solidFill>
                <a:schemeClr val="lt1"/>
              </a:solidFill>
              <a:latin typeface="Arial"/>
              <a:ea typeface="Arial"/>
              <a:cs typeface="Arial"/>
              <a:sym typeface="Arial"/>
            </a:endParaRPr>
          </a:p>
        </p:txBody>
      </p:sp>
      <p:sp>
        <p:nvSpPr>
          <p:cNvPr id="328" name="Google Shape;328;p24"/>
          <p:cNvSpPr txBox="1">
            <a:spLocks noGrp="1"/>
          </p:cNvSpPr>
          <p:nvPr>
            <p:ph type="ftr" idx="11"/>
          </p:nvPr>
        </p:nvSpPr>
        <p:spPr>
          <a:xfrm>
            <a:off x="838199" y="6356350"/>
            <a:ext cx="7772399" cy="501650"/>
          </a:xfrm>
          <a:prstGeom prst="rect">
            <a:avLst/>
          </a:prstGeom>
          <a:noFill/>
          <a:ln>
            <a:noFill/>
          </a:ln>
        </p:spPr>
        <p:txBody>
          <a:bodyPr spcFirstLastPara="1" wrap="square" lIns="91425" tIns="45700" rIns="91425" bIns="45700" anchor="ctr" anchorCtr="0">
            <a:noAutofit/>
          </a:bodyPr>
          <a:lstStyle/>
          <a:p>
            <a:pPr algn="l"/>
            <a:r>
              <a:rPr lang="en-US" sz="1000" b="1" dirty="0">
                <a:solidFill>
                  <a:schemeClr val="lt1"/>
                </a:solidFill>
              </a:rPr>
              <a:t>SARS-CoV-2 Antigen Rapid Diagnostic Test Training Workshop – v3.0 | Safety for SARS-CoV-2 Antigen RDT testing </a:t>
            </a:r>
            <a:endParaRPr dirty="0">
              <a:solidFill>
                <a:schemeClr val="lt1"/>
              </a:solidFill>
            </a:endParaRPr>
          </a:p>
        </p:txBody>
      </p:sp>
      <p:pic>
        <p:nvPicPr>
          <p:cNvPr id="329" name="Google Shape;329;p24"/>
          <p:cNvPicPr preferRelativeResize="0"/>
          <p:nvPr/>
        </p:nvPicPr>
        <p:blipFill rotWithShape="1">
          <a:blip r:embed="rId4">
            <a:alphaModFix/>
          </a:blip>
          <a:srcRect/>
          <a:stretch/>
        </p:blipFill>
        <p:spPr>
          <a:xfrm>
            <a:off x="10707039" y="4350188"/>
            <a:ext cx="1438808" cy="1869637"/>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1200"/>
              <a:buNone/>
            </a:pPr>
            <a:fld id="{00000000-1234-1234-1234-123412341234}" type="slidenum">
              <a:rPr lang="en-US"/>
              <a:t>27</a:t>
            </a:fld>
            <a:endParaRPr/>
          </a:p>
        </p:txBody>
      </p:sp>
      <p:pic>
        <p:nvPicPr>
          <p:cNvPr id="335" name="Google Shape;335;p25"/>
          <p:cNvPicPr preferRelativeResize="0"/>
          <p:nvPr/>
        </p:nvPicPr>
        <p:blipFill rotWithShape="1">
          <a:blip r:embed="rId3">
            <a:alphaModFix/>
          </a:blip>
          <a:srcRect/>
          <a:stretch/>
        </p:blipFill>
        <p:spPr>
          <a:xfrm>
            <a:off x="1" y="0"/>
            <a:ext cx="1981364" cy="1550126"/>
          </a:xfrm>
          <a:prstGeom prst="rect">
            <a:avLst/>
          </a:prstGeom>
          <a:noFill/>
          <a:ln>
            <a:noFill/>
          </a:ln>
        </p:spPr>
      </p:pic>
      <p:sp>
        <p:nvSpPr>
          <p:cNvPr id="336" name="Google Shape;336;p25"/>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337" name="Google Shape;337;p25"/>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4400"/>
              <a:buFont typeface="Arial"/>
              <a:buNone/>
            </a:pPr>
            <a:r>
              <a:rPr lang="en-US" sz="4400" b="0" i="0" u="none" strike="noStrike" cap="none" dirty="0">
                <a:solidFill>
                  <a:schemeClr val="lt1"/>
                </a:solidFill>
                <a:latin typeface="Arial"/>
                <a:ea typeface="Arial"/>
                <a:cs typeface="Arial"/>
                <a:sym typeface="Arial"/>
              </a:rPr>
              <a:t>Key points (2)</a:t>
            </a:r>
            <a:endParaRPr lang="en-US" sz="4400" b="0" i="0" u="none" strike="noStrike" cap="none" dirty="0">
              <a:solidFill>
                <a:schemeClr val="lt1"/>
              </a:solidFill>
              <a:latin typeface="Arial"/>
              <a:ea typeface="Arial"/>
              <a:cs typeface="Arial"/>
            </a:endParaRPr>
          </a:p>
        </p:txBody>
      </p:sp>
      <p:sp>
        <p:nvSpPr>
          <p:cNvPr id="338" name="Google Shape;338;p25"/>
          <p:cNvSpPr txBox="1"/>
          <p:nvPr/>
        </p:nvSpPr>
        <p:spPr>
          <a:xfrm>
            <a:off x="2118360" y="1927496"/>
            <a:ext cx="8628017" cy="4440760"/>
          </a:xfrm>
          <a:prstGeom prst="rect">
            <a:avLst/>
          </a:prstGeom>
          <a:noFill/>
          <a:ln>
            <a:noFill/>
          </a:ln>
        </p:spPr>
        <p:txBody>
          <a:bodyPr spcFirstLastPara="1" wrap="square" lIns="91425" tIns="45700" rIns="91425" bIns="45700" anchor="t" anchorCtr="0">
            <a:noAutofit/>
          </a:bodyPr>
          <a:lstStyle/>
          <a:p>
            <a:pPr marL="228600" marR="0" lvl="0" indent="-254000" algn="l" rtl="0">
              <a:lnSpc>
                <a:spcPct val="90000"/>
              </a:lnSpc>
              <a:spcBef>
                <a:spcPts val="0"/>
              </a:spcBef>
              <a:spcAft>
                <a:spcPts val="0"/>
              </a:spcAft>
              <a:buClr>
                <a:schemeClr val="lt1"/>
              </a:buClr>
              <a:buSzPts val="2400"/>
              <a:buFont typeface="Arial"/>
              <a:buChar char="•"/>
            </a:pPr>
            <a:r>
              <a:rPr lang="en-US" sz="2400" b="0" i="0" u="none" strike="noStrike" cap="none" dirty="0">
                <a:solidFill>
                  <a:schemeClr val="lt1"/>
                </a:solidFill>
                <a:latin typeface="Arial"/>
                <a:ea typeface="Arial"/>
                <a:cs typeface="Arial"/>
                <a:sym typeface="Arial"/>
              </a:rPr>
              <a:t>Bleach (sodium hypochlorite) and ethanol are both active against SARS-CoV-2.</a:t>
            </a:r>
            <a:endParaRPr sz="2400" b="0" i="0" u="none" strike="noStrike" cap="none" dirty="0">
              <a:solidFill>
                <a:srgbClr val="000000"/>
              </a:solidFill>
              <a:latin typeface="Arial"/>
              <a:ea typeface="Arial"/>
              <a:cs typeface="Arial"/>
              <a:sym typeface="Arial"/>
            </a:endParaRPr>
          </a:p>
          <a:p>
            <a:pPr marL="228600" marR="0" lvl="0" indent="-101600" algn="l" rtl="0">
              <a:lnSpc>
                <a:spcPct val="90000"/>
              </a:lnSpc>
              <a:spcBef>
                <a:spcPts val="1000"/>
              </a:spcBef>
              <a:spcAft>
                <a:spcPts val="0"/>
              </a:spcAft>
              <a:buClr>
                <a:schemeClr val="dk1"/>
              </a:buClr>
              <a:buSzPts val="2000"/>
              <a:buFont typeface="Arial"/>
              <a:buNone/>
            </a:pPr>
            <a:endParaRPr sz="2400" b="0" i="0" u="none" strike="noStrike" cap="none" dirty="0">
              <a:solidFill>
                <a:schemeClr val="lt1"/>
              </a:solidFill>
              <a:latin typeface="Arial"/>
              <a:ea typeface="Arial"/>
              <a:cs typeface="Arial"/>
              <a:sym typeface="Arial"/>
            </a:endParaRPr>
          </a:p>
          <a:p>
            <a:pPr marL="228600" marR="0" lvl="0" indent="-254000" algn="l" rtl="0">
              <a:lnSpc>
                <a:spcPct val="90000"/>
              </a:lnSpc>
              <a:spcBef>
                <a:spcPts val="1000"/>
              </a:spcBef>
              <a:spcAft>
                <a:spcPts val="0"/>
              </a:spcAft>
              <a:buClr>
                <a:schemeClr val="lt1"/>
              </a:buClr>
              <a:buSzPts val="2400"/>
              <a:buFont typeface="Arial"/>
              <a:buChar char="•"/>
            </a:pPr>
            <a:r>
              <a:rPr lang="en-US" sz="2400" b="0" i="0" u="none" strike="noStrike" cap="none" dirty="0">
                <a:solidFill>
                  <a:schemeClr val="lt1"/>
                </a:solidFill>
                <a:latin typeface="Arial"/>
                <a:ea typeface="Arial"/>
                <a:cs typeface="Arial"/>
                <a:sym typeface="Arial"/>
              </a:rPr>
              <a:t>Contact time, dilution and shelf life of the working disinfectant solution (after dilution) are all critical for effective disinfection.</a:t>
            </a:r>
            <a:endParaRPr sz="2400" b="0" i="0" u="none" strike="noStrike" cap="none" dirty="0">
              <a:solidFill>
                <a:srgbClr val="000000"/>
              </a:solidFill>
              <a:latin typeface="Arial"/>
              <a:ea typeface="Arial"/>
              <a:cs typeface="Arial"/>
              <a:sym typeface="Arial"/>
            </a:endParaRPr>
          </a:p>
          <a:p>
            <a:pPr marL="228600" marR="0" lvl="0" indent="-101600" algn="l" rtl="0">
              <a:lnSpc>
                <a:spcPct val="90000"/>
              </a:lnSpc>
              <a:spcBef>
                <a:spcPts val="1000"/>
              </a:spcBef>
              <a:spcAft>
                <a:spcPts val="0"/>
              </a:spcAft>
              <a:buClr>
                <a:schemeClr val="dk1"/>
              </a:buClr>
              <a:buSzPts val="2000"/>
              <a:buFont typeface="Arial"/>
              <a:buNone/>
            </a:pPr>
            <a:endParaRPr sz="2400" b="0" i="0" u="none" strike="noStrike" cap="none" dirty="0">
              <a:solidFill>
                <a:schemeClr val="lt1"/>
              </a:solidFill>
              <a:latin typeface="Arial"/>
              <a:ea typeface="Arial"/>
              <a:cs typeface="Arial"/>
              <a:sym typeface="Arial"/>
            </a:endParaRPr>
          </a:p>
          <a:p>
            <a:pPr marL="228600" marR="0" lvl="0" indent="-254000" algn="l" rtl="0">
              <a:lnSpc>
                <a:spcPct val="90000"/>
              </a:lnSpc>
              <a:spcBef>
                <a:spcPts val="1000"/>
              </a:spcBef>
              <a:spcAft>
                <a:spcPts val="0"/>
              </a:spcAft>
              <a:buClr>
                <a:schemeClr val="lt1"/>
              </a:buClr>
              <a:buSzPts val="2400"/>
              <a:buFont typeface="Arial"/>
              <a:buChar char="•"/>
            </a:pPr>
            <a:r>
              <a:rPr lang="en-US" sz="2400" b="0" i="0" u="none" strike="noStrike" cap="none" dirty="0">
                <a:solidFill>
                  <a:schemeClr val="lt1"/>
                </a:solidFill>
                <a:latin typeface="Arial"/>
                <a:ea typeface="Arial"/>
                <a:cs typeface="Arial"/>
                <a:sym typeface="Arial"/>
              </a:rPr>
              <a:t>Handle all waste from sample collection and SARS-CoV-2 Antigen RDT testing as biohazardous unless indicated otherwise.</a:t>
            </a:r>
            <a:endParaRPr sz="2400" b="0" i="0" u="none" strike="noStrike" cap="none" dirty="0">
              <a:solidFill>
                <a:srgbClr val="000000"/>
              </a:solidFill>
              <a:latin typeface="Arial"/>
              <a:ea typeface="Arial"/>
              <a:cs typeface="Arial"/>
              <a:sym typeface="Arial"/>
            </a:endParaRPr>
          </a:p>
          <a:p>
            <a:pPr marL="285750" marR="0" lvl="0" indent="-222250" algn="l" rtl="0">
              <a:lnSpc>
                <a:spcPct val="90000"/>
              </a:lnSpc>
              <a:spcBef>
                <a:spcPts val="1575"/>
              </a:spcBef>
              <a:spcAft>
                <a:spcPts val="0"/>
              </a:spcAft>
              <a:buClr>
                <a:schemeClr val="dk1"/>
              </a:buClr>
              <a:buSzPts val="1000"/>
              <a:buFont typeface="Arial"/>
              <a:buNone/>
            </a:pPr>
            <a:endParaRPr sz="2400" b="0" i="0" u="none" strike="noStrike" cap="none" dirty="0">
              <a:solidFill>
                <a:schemeClr val="lt1"/>
              </a:solidFill>
              <a:latin typeface="Arial"/>
              <a:ea typeface="Arial"/>
              <a:cs typeface="Arial"/>
              <a:sym typeface="Arial"/>
            </a:endParaRPr>
          </a:p>
        </p:txBody>
      </p:sp>
      <p:sp>
        <p:nvSpPr>
          <p:cNvPr id="339" name="Google Shape;339;p25"/>
          <p:cNvSpPr txBox="1">
            <a:spLocks noGrp="1"/>
          </p:cNvSpPr>
          <p:nvPr>
            <p:ph type="ftr" idx="11"/>
          </p:nvPr>
        </p:nvSpPr>
        <p:spPr>
          <a:xfrm>
            <a:off x="838199" y="6356350"/>
            <a:ext cx="7772399" cy="501650"/>
          </a:xfrm>
          <a:prstGeom prst="rect">
            <a:avLst/>
          </a:prstGeom>
          <a:noFill/>
          <a:ln>
            <a:noFill/>
          </a:ln>
        </p:spPr>
        <p:txBody>
          <a:bodyPr spcFirstLastPara="1" wrap="square" lIns="91425" tIns="45700" rIns="91425" bIns="45700" anchor="ctr" anchorCtr="0">
            <a:noAutofit/>
          </a:bodyPr>
          <a:lstStyle/>
          <a:p>
            <a:pPr algn="l"/>
            <a:r>
              <a:rPr lang="en-US" sz="1000" b="1" dirty="0">
                <a:solidFill>
                  <a:schemeClr val="lt1"/>
                </a:solidFill>
              </a:rPr>
              <a:t>SARS-CoV-2 Antigen Rapid Diagnostic Test Training Workshop – v3.0 | Safety for SARS-CoV-2 Antigen RDT testing </a:t>
            </a:r>
            <a:endParaRPr dirty="0"/>
          </a:p>
        </p:txBody>
      </p:sp>
      <p:pic>
        <p:nvPicPr>
          <p:cNvPr id="340" name="Google Shape;340;p25"/>
          <p:cNvPicPr preferRelativeResize="0"/>
          <p:nvPr/>
        </p:nvPicPr>
        <p:blipFill rotWithShape="1">
          <a:blip r:embed="rId4">
            <a:alphaModFix/>
          </a:blip>
          <a:srcRect/>
          <a:stretch/>
        </p:blipFill>
        <p:spPr>
          <a:xfrm>
            <a:off x="10728957" y="4393325"/>
            <a:ext cx="1407827" cy="1963026"/>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a:lstStyle/>
          <a:p>
            <a:r>
              <a:rPr lang="en-US" dirty="0"/>
              <a:t>Questions?</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192861" y="6367984"/>
            <a:ext cx="2743200" cy="365125"/>
          </a:xfrm>
        </p:spPr>
        <p:txBody>
          <a:bodyPr/>
          <a:lstStyle/>
          <a:p>
            <a:fld id="{8B709DE2-93F8-7E45-91D0-E19ACC3ADA42}" type="slidenum">
              <a:rPr lang="en-US" smtClean="0"/>
              <a:t>28</a:t>
            </a:fld>
            <a:endParaRPr lang="en-US" dirty="0"/>
          </a:p>
        </p:txBody>
      </p:sp>
      <p:pic>
        <p:nvPicPr>
          <p:cNvPr id="2" name="Picture 1">
            <a:extLst>
              <a:ext uri="{FF2B5EF4-FFF2-40B4-BE49-F238E27FC236}">
                <a16:creationId xmlns:a16="http://schemas.microsoft.com/office/drawing/2014/main" id="{5AA295F0-D98C-41EB-83EA-342D4D6037D3}"/>
              </a:ext>
            </a:extLst>
          </p:cNvPr>
          <p:cNvPicPr>
            <a:picLocks noChangeAspect="1"/>
          </p:cNvPicPr>
          <p:nvPr/>
        </p:nvPicPr>
        <p:blipFill>
          <a:blip r:embed="rId3"/>
          <a:stretch>
            <a:fillRect/>
          </a:stretch>
        </p:blipFill>
        <p:spPr>
          <a:xfrm>
            <a:off x="5854162" y="1454197"/>
            <a:ext cx="4673706" cy="3773585"/>
          </a:xfrm>
          <a:prstGeom prst="rect">
            <a:avLst/>
          </a:prstGeom>
        </p:spPr>
      </p:pic>
    </p:spTree>
    <p:extLst>
      <p:ext uri="{BB962C8B-B14F-4D97-AF65-F5344CB8AC3E}">
        <p14:creationId xmlns:p14="http://schemas.microsoft.com/office/powerpoint/2010/main" val="1527643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2"/>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Learning objectives</a:t>
            </a:r>
            <a:endParaRPr/>
          </a:p>
        </p:txBody>
      </p:sp>
      <p:sp>
        <p:nvSpPr>
          <p:cNvPr id="103" name="Google Shape;103;p2"/>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54000" algn="l" rtl="0">
              <a:lnSpc>
                <a:spcPct val="100000"/>
              </a:lnSpc>
              <a:spcBef>
                <a:spcPts val="0"/>
              </a:spcBef>
              <a:spcAft>
                <a:spcPts val="0"/>
              </a:spcAft>
              <a:buSzPts val="2400"/>
              <a:buFont typeface="Arial"/>
              <a:buChar char="•"/>
            </a:pPr>
            <a:r>
              <a:rPr lang="en-US" sz="2400" dirty="0"/>
              <a:t>At the end of this module, you should be able to:   </a:t>
            </a:r>
            <a:endParaRPr sz="2400" dirty="0"/>
          </a:p>
          <a:p>
            <a:pPr marL="971550" lvl="1" indent="-311150">
              <a:buSzPts val="2400"/>
            </a:pPr>
            <a:r>
              <a:rPr lang="en-US" sz="2400" dirty="0"/>
              <a:t>describe what personal protective equipment (PPE) is needed and how to use it; </a:t>
            </a:r>
            <a:endParaRPr sz="2400" dirty="0"/>
          </a:p>
          <a:p>
            <a:pPr marL="971550" lvl="1" indent="-311150" algn="l" rtl="0">
              <a:lnSpc>
                <a:spcPct val="100000"/>
              </a:lnSpc>
              <a:spcBef>
                <a:spcPts val="500"/>
              </a:spcBef>
              <a:spcAft>
                <a:spcPts val="0"/>
              </a:spcAft>
              <a:buSzPts val="2400"/>
              <a:buFont typeface="Arial"/>
              <a:buChar char="•"/>
            </a:pPr>
            <a:r>
              <a:rPr lang="en-US" sz="2400" dirty="0"/>
              <a:t>explain how to prepare and use disinfectants;   </a:t>
            </a:r>
            <a:endParaRPr sz="2400" dirty="0"/>
          </a:p>
          <a:p>
            <a:pPr marL="971550" lvl="1" indent="-311150" algn="l" rtl="0">
              <a:lnSpc>
                <a:spcPct val="100000"/>
              </a:lnSpc>
              <a:spcBef>
                <a:spcPts val="500"/>
              </a:spcBef>
              <a:spcAft>
                <a:spcPts val="0"/>
              </a:spcAft>
              <a:buSzPts val="2400"/>
              <a:buFont typeface="Arial"/>
              <a:buChar char="•"/>
            </a:pPr>
            <a:r>
              <a:rPr lang="en-US" sz="2400" dirty="0"/>
              <a:t>explain how to safely perform tests and safely dispose of waste. </a:t>
            </a:r>
            <a:endParaRPr sz="2400" dirty="0"/>
          </a:p>
          <a:p>
            <a:pPr marL="228600" lvl="0" indent="-101600" algn="l" rtl="0">
              <a:lnSpc>
                <a:spcPct val="100000"/>
              </a:lnSpc>
              <a:spcBef>
                <a:spcPts val="1000"/>
              </a:spcBef>
              <a:spcAft>
                <a:spcPts val="0"/>
              </a:spcAft>
              <a:buClr>
                <a:schemeClr val="accent1"/>
              </a:buClr>
              <a:buSzPts val="2000"/>
              <a:buNone/>
            </a:pPr>
            <a:endParaRPr sz="2400"/>
          </a:p>
          <a:p>
            <a:pPr marL="228600" lvl="0" indent="-101600" algn="l" rtl="0">
              <a:lnSpc>
                <a:spcPct val="100000"/>
              </a:lnSpc>
              <a:spcBef>
                <a:spcPts val="1000"/>
              </a:spcBef>
              <a:spcAft>
                <a:spcPts val="0"/>
              </a:spcAft>
              <a:buClr>
                <a:schemeClr val="accent1"/>
              </a:buClr>
              <a:buSzPts val="2000"/>
              <a:buNone/>
            </a:pPr>
            <a:endParaRPr sz="2400"/>
          </a:p>
          <a:p>
            <a:pPr marL="228600" lvl="0" indent="-101600" algn="l" rtl="0">
              <a:lnSpc>
                <a:spcPct val="100000"/>
              </a:lnSpc>
              <a:spcBef>
                <a:spcPts val="1000"/>
              </a:spcBef>
              <a:spcAft>
                <a:spcPts val="0"/>
              </a:spcAft>
              <a:buClr>
                <a:schemeClr val="accent1"/>
              </a:buClr>
              <a:buSzPts val="2000"/>
              <a:buNone/>
            </a:pPr>
            <a:endParaRPr sz="2400"/>
          </a:p>
        </p:txBody>
      </p:sp>
      <p:sp>
        <p:nvSpPr>
          <p:cNvPr id="104" name="Google Shape;104;p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3</a:t>
            </a:fld>
            <a:endParaRPr sz="1000"/>
          </a:p>
        </p:txBody>
      </p:sp>
      <p:sp>
        <p:nvSpPr>
          <p:cNvPr id="105" name="Google Shape;105;p2"/>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p>
            <a:r>
              <a:rPr lang="en-US" dirty="0"/>
              <a:t>SARS-CoV-2 Antigen Rapid Diagnostic Test Training Workshop – v3.0 | Safety for SARS-CoV-2 Antigen RDT testing </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3"/>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r>
              <a:rPr lang="en-US" dirty="0"/>
              <a:t>SARS-CoV-2 transmission (1)</a:t>
            </a:r>
          </a:p>
        </p:txBody>
      </p:sp>
      <p:sp>
        <p:nvSpPr>
          <p:cNvPr id="111" name="Google Shape;111;p3"/>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000"/>
              <a:buNone/>
            </a:pPr>
            <a:r>
              <a:rPr lang="en-US" sz="2400" dirty="0"/>
              <a:t>SARS-CoV-2 spreads between people through direct, indirect (through contaminated objects or surfaces) or close contact with infected people via mouth and nose secretions that are released when an infected person coughs, sneezes, speaks, breathes or sings.</a:t>
            </a:r>
            <a:endParaRPr sz="2400" dirty="0"/>
          </a:p>
          <a:p>
            <a:pPr marL="0" lvl="0" indent="0" algn="l" rtl="0">
              <a:lnSpc>
                <a:spcPct val="100000"/>
              </a:lnSpc>
              <a:spcBef>
                <a:spcPts val="1000"/>
              </a:spcBef>
              <a:spcAft>
                <a:spcPts val="0"/>
              </a:spcAft>
              <a:buSzPts val="2000"/>
              <a:buNone/>
            </a:pPr>
            <a:r>
              <a:rPr lang="en-US" sz="2400" dirty="0"/>
              <a:t> </a:t>
            </a:r>
            <a:endParaRPr sz="2400" dirty="0"/>
          </a:p>
          <a:p>
            <a:pPr marL="0" lvl="0" indent="0" algn="l" rtl="0">
              <a:lnSpc>
                <a:spcPct val="100000"/>
              </a:lnSpc>
              <a:spcBef>
                <a:spcPts val="1000"/>
              </a:spcBef>
              <a:spcAft>
                <a:spcPts val="0"/>
              </a:spcAft>
              <a:buSzPts val="2000"/>
              <a:buNone/>
            </a:pPr>
            <a:r>
              <a:rPr lang="en-US" sz="2400" dirty="0"/>
              <a:t>People who are in close contact with an infected person can catch SARS-CoV-2 when those infectious droplets get into their mouth, nose or eyes.</a:t>
            </a:r>
            <a:endParaRPr sz="2400" dirty="0"/>
          </a:p>
          <a:p>
            <a:pPr marL="228600" lvl="0" indent="-101600" algn="l" rtl="0">
              <a:lnSpc>
                <a:spcPct val="100000"/>
              </a:lnSpc>
              <a:spcBef>
                <a:spcPts val="1000"/>
              </a:spcBef>
              <a:spcAft>
                <a:spcPts val="0"/>
              </a:spcAft>
              <a:buClr>
                <a:schemeClr val="accent1"/>
              </a:buClr>
              <a:buSzPts val="2000"/>
              <a:buNone/>
            </a:pPr>
            <a:endParaRPr sz="2400" dirty="0"/>
          </a:p>
        </p:txBody>
      </p:sp>
      <p:sp>
        <p:nvSpPr>
          <p:cNvPr id="112" name="Google Shape;112;p3"/>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4</a:t>
            </a:fld>
            <a:endParaRPr sz="1000"/>
          </a:p>
        </p:txBody>
      </p:sp>
      <p:sp>
        <p:nvSpPr>
          <p:cNvPr id="113" name="Google Shape;113;p3"/>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p>
            <a:r>
              <a:rPr lang="en-US" dirty="0"/>
              <a:t>SARS-CoV-2 Antigen Rapid Diagnostic Test Training Workshop – v3.0 | Safety for SARS-CoV-2 Antigen RDT testing </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4"/>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r>
              <a:rPr lang="en-US" dirty="0"/>
              <a:t>SARS-CoV-2 transmission (2)</a:t>
            </a:r>
            <a:endParaRPr sz="2800" dirty="0"/>
          </a:p>
        </p:txBody>
      </p:sp>
      <p:sp>
        <p:nvSpPr>
          <p:cNvPr id="119" name="Google Shape;119;p4"/>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000"/>
              <a:buNone/>
            </a:pPr>
            <a:r>
              <a:rPr lang="en-US" sz="2400"/>
              <a:t>To avoid contact, it is important to stay </a:t>
            </a:r>
            <a:r>
              <a:rPr lang="en-US" sz="2400" u="sng"/>
              <a:t>at least</a:t>
            </a:r>
            <a:r>
              <a:rPr lang="en-US" sz="2400"/>
              <a:t> 1 meter away from others, clean hands frequently, and cover the mouth with a tissue or bent elbow when sneezing or coughing. </a:t>
            </a:r>
            <a:endParaRPr sz="2400"/>
          </a:p>
          <a:p>
            <a:pPr marL="0" lvl="0" indent="0" algn="l" rtl="0">
              <a:lnSpc>
                <a:spcPct val="100000"/>
              </a:lnSpc>
              <a:spcBef>
                <a:spcPts val="1000"/>
              </a:spcBef>
              <a:spcAft>
                <a:spcPts val="0"/>
              </a:spcAft>
              <a:buSzPts val="2000"/>
              <a:buNone/>
            </a:pPr>
            <a:endParaRPr sz="2400"/>
          </a:p>
          <a:p>
            <a:pPr marL="0" lvl="0" indent="0" algn="l" rtl="0">
              <a:lnSpc>
                <a:spcPct val="100000"/>
              </a:lnSpc>
              <a:spcBef>
                <a:spcPts val="1000"/>
              </a:spcBef>
              <a:spcAft>
                <a:spcPts val="0"/>
              </a:spcAft>
              <a:buSzPts val="2000"/>
              <a:buNone/>
            </a:pPr>
            <a:r>
              <a:rPr lang="en-US" sz="2400"/>
              <a:t>When physical distancing (standing 1 meter or more away) is not possible, wearing a mask is an important measure to protect others. Cleaning hands frequently is also critical.</a:t>
            </a:r>
            <a:endParaRPr sz="2400"/>
          </a:p>
          <a:p>
            <a:pPr marL="228600" lvl="0" indent="-101600" algn="l" rtl="0">
              <a:lnSpc>
                <a:spcPct val="100000"/>
              </a:lnSpc>
              <a:spcBef>
                <a:spcPts val="1000"/>
              </a:spcBef>
              <a:spcAft>
                <a:spcPts val="0"/>
              </a:spcAft>
              <a:buClr>
                <a:schemeClr val="accent1"/>
              </a:buClr>
              <a:buSzPts val="2000"/>
              <a:buNone/>
            </a:pPr>
            <a:endParaRPr sz="2400"/>
          </a:p>
          <a:p>
            <a:pPr marL="228600" lvl="0" indent="-101600" algn="l" rtl="0">
              <a:lnSpc>
                <a:spcPct val="100000"/>
              </a:lnSpc>
              <a:spcBef>
                <a:spcPts val="1000"/>
              </a:spcBef>
              <a:spcAft>
                <a:spcPts val="0"/>
              </a:spcAft>
              <a:buClr>
                <a:schemeClr val="accent1"/>
              </a:buClr>
              <a:buSzPts val="2000"/>
              <a:buNone/>
            </a:pPr>
            <a:endParaRPr sz="2400"/>
          </a:p>
          <a:p>
            <a:pPr marL="228600" lvl="0" indent="-101600" algn="l" rtl="0">
              <a:lnSpc>
                <a:spcPct val="100000"/>
              </a:lnSpc>
              <a:spcBef>
                <a:spcPts val="1000"/>
              </a:spcBef>
              <a:spcAft>
                <a:spcPts val="0"/>
              </a:spcAft>
              <a:buClr>
                <a:schemeClr val="accent1"/>
              </a:buClr>
              <a:buSzPts val="2000"/>
              <a:buNone/>
            </a:pPr>
            <a:endParaRPr sz="2400"/>
          </a:p>
        </p:txBody>
      </p:sp>
      <p:sp>
        <p:nvSpPr>
          <p:cNvPr id="120" name="Google Shape;120;p4"/>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5</a:t>
            </a:fld>
            <a:endParaRPr sz="1000"/>
          </a:p>
        </p:txBody>
      </p:sp>
      <p:sp>
        <p:nvSpPr>
          <p:cNvPr id="121" name="Google Shape;121;p4"/>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p>
            <a:r>
              <a:rPr lang="en-US" dirty="0"/>
              <a:t>SARS-CoV-2 Antigen Rapid Diagnostic Test Training Workshop – v3.0 | Safety for SARS-CoV-2 Antigen RDT testing </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5"/>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r>
              <a:rPr lang="en-US" dirty="0"/>
              <a:t>SARS-CoV-2 transmission (3)</a:t>
            </a:r>
            <a:endParaRPr lang="en-US" sz="2800" dirty="0"/>
          </a:p>
        </p:txBody>
      </p:sp>
      <p:sp>
        <p:nvSpPr>
          <p:cNvPr id="128" name="Google Shape;128;p5"/>
          <p:cNvSpPr txBox="1">
            <a:spLocks noGrp="1"/>
          </p:cNvSpPr>
          <p:nvPr>
            <p:ph type="body" idx="1"/>
          </p:nvPr>
        </p:nvSpPr>
        <p:spPr>
          <a:xfrm>
            <a:off x="838200" y="1611765"/>
            <a:ext cx="10515600" cy="4440760"/>
          </a:xfrm>
          <a:prstGeom prst="rect">
            <a:avLst/>
          </a:prstGeom>
          <a:noFill/>
          <a:ln>
            <a:noFill/>
          </a:ln>
        </p:spPr>
        <p:txBody>
          <a:bodyPr spcFirstLastPara="1" wrap="square" lIns="91425" tIns="45700" rIns="91425" bIns="45700" anchor="t" anchorCtr="0">
            <a:noAutofit/>
          </a:bodyPr>
          <a:lstStyle/>
          <a:p>
            <a:pPr marL="228600" lvl="0" indent="-254000" algn="l" rtl="0">
              <a:lnSpc>
                <a:spcPct val="100000"/>
              </a:lnSpc>
              <a:spcBef>
                <a:spcPts val="0"/>
              </a:spcBef>
              <a:spcAft>
                <a:spcPts val="0"/>
              </a:spcAft>
              <a:buClr>
                <a:schemeClr val="accent1"/>
              </a:buClr>
              <a:buSzPts val="2200"/>
              <a:buChar char="•"/>
            </a:pPr>
            <a:r>
              <a:rPr lang="en-US" sz="2200" dirty="0"/>
              <a:t>Sample collection can produce very small droplets that are able to stay suspended in the air for longer periods of time. </a:t>
            </a:r>
            <a:endParaRPr sz="2400" dirty="0"/>
          </a:p>
          <a:p>
            <a:pPr marL="685800" lvl="1" indent="-254000" algn="l" rtl="0">
              <a:lnSpc>
                <a:spcPct val="100000"/>
              </a:lnSpc>
              <a:spcBef>
                <a:spcPts val="500"/>
              </a:spcBef>
              <a:spcAft>
                <a:spcPts val="0"/>
              </a:spcAft>
              <a:buSzPts val="2200"/>
              <a:buChar char="•"/>
            </a:pPr>
            <a:r>
              <a:rPr lang="en-US" sz="2200" dirty="0"/>
              <a:t>This procedure is not considered an aerosol generating procedure (AGP) </a:t>
            </a:r>
            <a:r>
              <a:rPr lang="en-US" sz="2200" baseline="30000" dirty="0"/>
              <a:t>1</a:t>
            </a:r>
            <a:endParaRPr sz="2200" dirty="0"/>
          </a:p>
          <a:p>
            <a:pPr marL="228600" lvl="0" indent="-254000" algn="l" rtl="0">
              <a:lnSpc>
                <a:spcPct val="100000"/>
              </a:lnSpc>
              <a:spcBef>
                <a:spcPts val="1000"/>
              </a:spcBef>
              <a:spcAft>
                <a:spcPts val="0"/>
              </a:spcAft>
              <a:buClr>
                <a:schemeClr val="accent1"/>
              </a:buClr>
              <a:buSzPts val="2200"/>
              <a:buChar char="•"/>
            </a:pPr>
            <a:r>
              <a:rPr lang="en-US" sz="2200" dirty="0"/>
              <a:t>When collecting samples from people infected with SARS-CoV-2, these droplets can contain SARS-CoV-2. </a:t>
            </a:r>
            <a:endParaRPr sz="2200" dirty="0"/>
          </a:p>
          <a:p>
            <a:pPr marL="228600" lvl="0" indent="-254000" algn="l" rtl="0">
              <a:lnSpc>
                <a:spcPct val="100000"/>
              </a:lnSpc>
              <a:spcBef>
                <a:spcPts val="1000"/>
              </a:spcBef>
              <a:spcAft>
                <a:spcPts val="0"/>
              </a:spcAft>
              <a:buClr>
                <a:schemeClr val="accent1"/>
              </a:buClr>
              <a:buSzPts val="2200"/>
              <a:buChar char="•"/>
            </a:pPr>
            <a:r>
              <a:rPr lang="en-US" sz="2200" dirty="0"/>
              <a:t>These droplets may potentially be inhaled by healthcare workers or others if they are not wearing appropriate personal protective equipment (PPE). Wearing the correct PPE for the procedure will ensure there is a low risk of transmission</a:t>
            </a:r>
            <a:endParaRPr sz="2200" dirty="0"/>
          </a:p>
          <a:p>
            <a:pPr marL="228600" lvl="0" indent="-254000" algn="l" rtl="0">
              <a:lnSpc>
                <a:spcPct val="100000"/>
              </a:lnSpc>
              <a:spcBef>
                <a:spcPts val="1000"/>
              </a:spcBef>
              <a:spcAft>
                <a:spcPts val="0"/>
              </a:spcAft>
              <a:buClr>
                <a:schemeClr val="accent1"/>
              </a:buClr>
              <a:buSzPts val="2200"/>
              <a:buChar char="•"/>
            </a:pPr>
            <a:r>
              <a:rPr lang="en-US" sz="2200" dirty="0"/>
              <a:t>Others not involved in the procedure should not be permitted in areas where sample collection is being performed.</a:t>
            </a:r>
            <a:endParaRPr sz="2200" strike="sngStrike" dirty="0"/>
          </a:p>
          <a:p>
            <a:pPr marL="228600" lvl="0" indent="-114300" algn="l" rtl="0">
              <a:lnSpc>
                <a:spcPct val="100000"/>
              </a:lnSpc>
              <a:spcBef>
                <a:spcPts val="1000"/>
              </a:spcBef>
              <a:spcAft>
                <a:spcPts val="0"/>
              </a:spcAft>
              <a:buClr>
                <a:schemeClr val="accent1"/>
              </a:buClr>
              <a:buSzPts val="1800"/>
              <a:buNone/>
            </a:pPr>
            <a:endParaRPr sz="2200" dirty="0"/>
          </a:p>
        </p:txBody>
      </p:sp>
      <p:sp>
        <p:nvSpPr>
          <p:cNvPr id="129" name="Google Shape;129;p5"/>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6</a:t>
            </a:fld>
            <a:endParaRPr sz="1000"/>
          </a:p>
        </p:txBody>
      </p:sp>
      <p:sp>
        <p:nvSpPr>
          <p:cNvPr id="130" name="Google Shape;130;p5"/>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p>
            <a:r>
              <a:rPr lang="en-US" dirty="0"/>
              <a:t>SARS-CoV-2 Antigen Rapid Diagnostic Test Training Workshop – v3.0 | Safety for SARS-CoV-2 Antigen RDT testing </a:t>
            </a:r>
            <a:endParaRPr dirty="0"/>
          </a:p>
        </p:txBody>
      </p:sp>
      <p:sp>
        <p:nvSpPr>
          <p:cNvPr id="131" name="Google Shape;131;p5"/>
          <p:cNvSpPr/>
          <p:nvPr/>
        </p:nvSpPr>
        <p:spPr>
          <a:xfrm>
            <a:off x="729671" y="5921272"/>
            <a:ext cx="10515599"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baseline="30000" dirty="0">
                <a:solidFill>
                  <a:schemeClr val="dk1"/>
                </a:solidFill>
                <a:latin typeface="Arial"/>
                <a:ea typeface="Arial"/>
                <a:cs typeface="Arial"/>
                <a:sym typeface="Arial"/>
              </a:rPr>
              <a:t>1</a:t>
            </a:r>
            <a:r>
              <a:rPr lang="en-US" sz="1000" b="0" i="0" u="none" strike="noStrike" cap="none" dirty="0">
                <a:solidFill>
                  <a:schemeClr val="dk1"/>
                </a:solidFill>
                <a:latin typeface="Arial"/>
                <a:ea typeface="Arial"/>
                <a:cs typeface="Arial"/>
                <a:sym typeface="Arial"/>
              </a:rPr>
              <a:t> Infection prevention and control during health care when coronavirus disease (COVID-19) is suspected or confirmed. Interim guidance, 12 July 2021. Geneva: World Health Organization; 2021</a:t>
            </a:r>
            <a:endParaRPr lang="en-US" sz="1400" b="0" i="0" u="none" strike="noStrike" cap="none">
              <a:solidFill>
                <a:schemeClr val="dk1"/>
              </a:solidFill>
              <a:latin typeface="Arial"/>
              <a:ea typeface="Arial"/>
              <a:cs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6"/>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r>
              <a:rPr lang="en-US" dirty="0"/>
              <a:t>Conducting a biological risk assessment (1)</a:t>
            </a:r>
            <a:endParaRPr lang="en-US" sz="2800" dirty="0"/>
          </a:p>
        </p:txBody>
      </p:sp>
      <p:sp>
        <p:nvSpPr>
          <p:cNvPr id="138" name="Google Shape;138;p6"/>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000"/>
              <a:buNone/>
            </a:pPr>
            <a:r>
              <a:rPr lang="en-US" sz="2300"/>
              <a:t>A biological risk assessment is a systematic process of gathering information and evaluating the likelihood and consequences of exposure to or release of workplace hazard(s) and determining the appropriate risk control measures to reduce the risk.</a:t>
            </a:r>
            <a:endParaRPr sz="2300"/>
          </a:p>
          <a:p>
            <a:pPr marL="0" lvl="0" indent="0" algn="l" rtl="0">
              <a:lnSpc>
                <a:spcPct val="100000"/>
              </a:lnSpc>
              <a:spcBef>
                <a:spcPts val="1000"/>
              </a:spcBef>
              <a:spcAft>
                <a:spcPts val="0"/>
              </a:spcAft>
              <a:buSzPts val="1400"/>
              <a:buNone/>
            </a:pPr>
            <a:endParaRPr sz="1700"/>
          </a:p>
          <a:p>
            <a:pPr marL="0" lvl="0" indent="0" algn="l" rtl="0">
              <a:lnSpc>
                <a:spcPct val="100000"/>
              </a:lnSpc>
              <a:spcBef>
                <a:spcPts val="1200"/>
              </a:spcBef>
              <a:spcAft>
                <a:spcPts val="0"/>
              </a:spcAft>
              <a:buSzPts val="2000"/>
              <a:buNone/>
            </a:pPr>
            <a:r>
              <a:rPr lang="en-US" sz="2300" b="1">
                <a:solidFill>
                  <a:srgbClr val="009AC9"/>
                </a:solidFill>
              </a:rPr>
              <a:t>STEP 1. Gather information (hazard identification) </a:t>
            </a:r>
            <a:endParaRPr sz="2300"/>
          </a:p>
          <a:p>
            <a:pPr marL="0" lvl="0" indent="0" algn="l" rtl="0">
              <a:lnSpc>
                <a:spcPct val="100000"/>
              </a:lnSpc>
              <a:spcBef>
                <a:spcPts val="1200"/>
              </a:spcBef>
              <a:spcAft>
                <a:spcPts val="0"/>
              </a:spcAft>
              <a:buSzPts val="2000"/>
              <a:buNone/>
            </a:pPr>
            <a:r>
              <a:rPr lang="en-US" sz="2300" b="1">
                <a:solidFill>
                  <a:srgbClr val="009AC9"/>
                </a:solidFill>
              </a:rPr>
              <a:t>STEP 2. Evaluate the risks </a:t>
            </a:r>
            <a:endParaRPr sz="2300"/>
          </a:p>
          <a:p>
            <a:pPr marL="0" lvl="0" indent="0" algn="l" rtl="0">
              <a:lnSpc>
                <a:spcPct val="100000"/>
              </a:lnSpc>
              <a:spcBef>
                <a:spcPts val="1200"/>
              </a:spcBef>
              <a:spcAft>
                <a:spcPts val="0"/>
              </a:spcAft>
              <a:buSzPts val="2000"/>
              <a:buNone/>
            </a:pPr>
            <a:r>
              <a:rPr lang="en-US" sz="2300" b="1">
                <a:solidFill>
                  <a:srgbClr val="009AC9"/>
                </a:solidFill>
              </a:rPr>
              <a:t>STEP 3. Develop a risk control strategy </a:t>
            </a:r>
            <a:endParaRPr sz="2300"/>
          </a:p>
          <a:p>
            <a:pPr marL="0" lvl="0" indent="0" algn="l" rtl="0">
              <a:lnSpc>
                <a:spcPct val="100000"/>
              </a:lnSpc>
              <a:spcBef>
                <a:spcPts val="1200"/>
              </a:spcBef>
              <a:spcAft>
                <a:spcPts val="0"/>
              </a:spcAft>
              <a:buSzPts val="2000"/>
              <a:buNone/>
            </a:pPr>
            <a:r>
              <a:rPr lang="en-US" sz="2300" b="1">
                <a:solidFill>
                  <a:srgbClr val="009AC9"/>
                </a:solidFill>
              </a:rPr>
              <a:t>STEP 4. Select and implement risk control measures </a:t>
            </a:r>
            <a:endParaRPr sz="2300"/>
          </a:p>
          <a:p>
            <a:pPr marL="0" lvl="0" indent="0" algn="l" rtl="0">
              <a:lnSpc>
                <a:spcPct val="100000"/>
              </a:lnSpc>
              <a:spcBef>
                <a:spcPts val="1200"/>
              </a:spcBef>
              <a:spcAft>
                <a:spcPts val="0"/>
              </a:spcAft>
              <a:buSzPts val="2000"/>
              <a:buNone/>
            </a:pPr>
            <a:r>
              <a:rPr lang="en-US" sz="2300" b="1">
                <a:solidFill>
                  <a:srgbClr val="009AC9"/>
                </a:solidFill>
              </a:rPr>
              <a:t>STEP 5. Review risks and risk control measures </a:t>
            </a:r>
            <a:endParaRPr sz="2300"/>
          </a:p>
          <a:p>
            <a:pPr marL="228600" lvl="0" indent="-101600" algn="l" rtl="0">
              <a:lnSpc>
                <a:spcPct val="100000"/>
              </a:lnSpc>
              <a:spcBef>
                <a:spcPts val="1000"/>
              </a:spcBef>
              <a:spcAft>
                <a:spcPts val="0"/>
              </a:spcAft>
              <a:buClr>
                <a:schemeClr val="accent1"/>
              </a:buClr>
              <a:buSzPts val="2000"/>
              <a:buNone/>
            </a:pPr>
            <a:endParaRPr sz="2300"/>
          </a:p>
          <a:p>
            <a:pPr marL="228600" lvl="0" indent="-101600" algn="l" rtl="0">
              <a:lnSpc>
                <a:spcPct val="100000"/>
              </a:lnSpc>
              <a:spcBef>
                <a:spcPts val="1000"/>
              </a:spcBef>
              <a:spcAft>
                <a:spcPts val="0"/>
              </a:spcAft>
              <a:buClr>
                <a:schemeClr val="accent1"/>
              </a:buClr>
              <a:buSzPts val="2000"/>
              <a:buNone/>
            </a:pPr>
            <a:endParaRPr sz="2300"/>
          </a:p>
          <a:p>
            <a:pPr marL="228600" lvl="0" indent="-101600" algn="l" rtl="0">
              <a:lnSpc>
                <a:spcPct val="100000"/>
              </a:lnSpc>
              <a:spcBef>
                <a:spcPts val="1000"/>
              </a:spcBef>
              <a:spcAft>
                <a:spcPts val="0"/>
              </a:spcAft>
              <a:buClr>
                <a:schemeClr val="accent1"/>
              </a:buClr>
              <a:buSzPts val="2000"/>
              <a:buNone/>
            </a:pPr>
            <a:endParaRPr sz="2300"/>
          </a:p>
        </p:txBody>
      </p:sp>
      <p:sp>
        <p:nvSpPr>
          <p:cNvPr id="139" name="Google Shape;139;p6"/>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7</a:t>
            </a:fld>
            <a:endParaRPr sz="1000"/>
          </a:p>
        </p:txBody>
      </p:sp>
      <p:sp>
        <p:nvSpPr>
          <p:cNvPr id="140" name="Google Shape;140;p6"/>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p>
            <a:r>
              <a:rPr lang="en-US" dirty="0"/>
              <a:t>SARS-CoV-2 Antigen Rapid Diagnostic Test Training Workshop – v3.0 | Safety for SARS-CoV-2 Antigen RDT testing </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7"/>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r>
              <a:rPr lang="en-US" dirty="0"/>
              <a:t>Conducting a biological risk assessment (2)</a:t>
            </a:r>
            <a:endParaRPr lang="en-US" sz="2800" dirty="0"/>
          </a:p>
        </p:txBody>
      </p:sp>
      <p:sp>
        <p:nvSpPr>
          <p:cNvPr id="147" name="Google Shape;147;p7"/>
          <p:cNvSpPr txBox="1">
            <a:spLocks noGrp="1"/>
          </p:cNvSpPr>
          <p:nvPr>
            <p:ph type="body" idx="1"/>
          </p:nvPr>
        </p:nvSpPr>
        <p:spPr>
          <a:xfrm>
            <a:off x="838200" y="1596600"/>
            <a:ext cx="10515600" cy="4440760"/>
          </a:xfrm>
          <a:prstGeom prst="rect">
            <a:avLst/>
          </a:prstGeom>
          <a:noFill/>
          <a:ln>
            <a:noFill/>
          </a:ln>
        </p:spPr>
        <p:txBody>
          <a:bodyPr spcFirstLastPara="1" wrap="square" lIns="91425" tIns="45700" rIns="91425" bIns="45700" anchor="t" anchorCtr="0">
            <a:noAutofit/>
          </a:bodyPr>
          <a:lstStyle/>
          <a:p>
            <a:pPr marL="231775" lvl="0" indent="-244475" algn="l" rtl="0">
              <a:lnSpc>
                <a:spcPct val="90000"/>
              </a:lnSpc>
              <a:spcBef>
                <a:spcPts val="0"/>
              </a:spcBef>
              <a:spcAft>
                <a:spcPts val="0"/>
              </a:spcAft>
              <a:buSzPts val="2200"/>
              <a:buChar char="•"/>
            </a:pPr>
            <a:r>
              <a:rPr lang="en-US" sz="2200" dirty="0"/>
              <a:t>Risk assessment should be a continuous process.</a:t>
            </a:r>
            <a:endParaRPr sz="2200" dirty="0"/>
          </a:p>
          <a:p>
            <a:pPr marL="228600" lvl="0" indent="-241300" algn="l" rtl="0">
              <a:lnSpc>
                <a:spcPct val="90000"/>
              </a:lnSpc>
              <a:spcBef>
                <a:spcPts val="1000"/>
              </a:spcBef>
              <a:spcAft>
                <a:spcPts val="0"/>
              </a:spcAft>
              <a:buClr>
                <a:schemeClr val="accent1"/>
              </a:buClr>
              <a:buSzPts val="2200"/>
              <a:buChar char="•"/>
            </a:pPr>
            <a:r>
              <a:rPr lang="en-US" sz="2200" dirty="0"/>
              <a:t>It should be performed at the beginning of all work containing biological agents and whenever changes take place in the following: </a:t>
            </a:r>
            <a:endParaRPr sz="2200" dirty="0"/>
          </a:p>
          <a:p>
            <a:pPr marL="800100" lvl="1" indent="-355600" algn="l" rtl="0">
              <a:lnSpc>
                <a:spcPct val="90000"/>
              </a:lnSpc>
              <a:spcBef>
                <a:spcPts val="500"/>
              </a:spcBef>
              <a:spcAft>
                <a:spcPts val="0"/>
              </a:spcAft>
              <a:buSzPts val="2200"/>
              <a:buChar char="•"/>
            </a:pPr>
            <a:r>
              <a:rPr lang="en-US" sz="2200" dirty="0"/>
              <a:t>personnel</a:t>
            </a:r>
            <a:endParaRPr sz="2200" dirty="0"/>
          </a:p>
          <a:p>
            <a:pPr marL="800100" lvl="1" indent="-355600" algn="l" rtl="0">
              <a:lnSpc>
                <a:spcPct val="90000"/>
              </a:lnSpc>
              <a:spcBef>
                <a:spcPts val="500"/>
              </a:spcBef>
              <a:spcAft>
                <a:spcPts val="0"/>
              </a:spcAft>
              <a:buSzPts val="2200"/>
              <a:buChar char="•"/>
            </a:pPr>
            <a:r>
              <a:rPr lang="en-US" sz="2200" dirty="0"/>
              <a:t>facility</a:t>
            </a:r>
            <a:endParaRPr sz="2200" dirty="0"/>
          </a:p>
          <a:p>
            <a:pPr marL="800100" lvl="1" indent="-355600" algn="l" rtl="0">
              <a:lnSpc>
                <a:spcPct val="90000"/>
              </a:lnSpc>
              <a:spcBef>
                <a:spcPts val="500"/>
              </a:spcBef>
              <a:spcAft>
                <a:spcPts val="0"/>
              </a:spcAft>
              <a:buSzPts val="2200"/>
              <a:buChar char="•"/>
            </a:pPr>
            <a:r>
              <a:rPr lang="en-US" sz="2200" dirty="0"/>
              <a:t>equipment</a:t>
            </a:r>
            <a:endParaRPr sz="2200" dirty="0"/>
          </a:p>
          <a:p>
            <a:pPr marL="800100" lvl="1" indent="-355600" algn="l" rtl="0">
              <a:lnSpc>
                <a:spcPct val="90000"/>
              </a:lnSpc>
              <a:spcBef>
                <a:spcPts val="500"/>
              </a:spcBef>
              <a:spcAft>
                <a:spcPts val="0"/>
              </a:spcAft>
              <a:buSzPts val="2200"/>
              <a:buChar char="•"/>
            </a:pPr>
            <a:r>
              <a:rPr lang="en-US" sz="2200" dirty="0"/>
              <a:t>methods</a:t>
            </a:r>
            <a:endParaRPr sz="2200" dirty="0"/>
          </a:p>
          <a:p>
            <a:pPr marL="800100" lvl="1" indent="-355600" algn="l" rtl="0">
              <a:lnSpc>
                <a:spcPct val="90000"/>
              </a:lnSpc>
              <a:spcBef>
                <a:spcPts val="500"/>
              </a:spcBef>
              <a:spcAft>
                <a:spcPts val="0"/>
              </a:spcAft>
              <a:buSzPts val="2200"/>
              <a:buChar char="•"/>
            </a:pPr>
            <a:r>
              <a:rPr lang="en-US" sz="2200" dirty="0"/>
              <a:t>regulations.</a:t>
            </a:r>
            <a:endParaRPr sz="2200" dirty="0"/>
          </a:p>
          <a:p>
            <a:pPr marL="342900" lvl="0" indent="-323850" algn="l" rtl="0">
              <a:lnSpc>
                <a:spcPct val="90000"/>
              </a:lnSpc>
              <a:spcBef>
                <a:spcPts val="1000"/>
              </a:spcBef>
              <a:spcAft>
                <a:spcPts val="0"/>
              </a:spcAft>
              <a:buSzPts val="1700"/>
              <a:buChar char="•"/>
            </a:pPr>
            <a:r>
              <a:rPr lang="en-US" sz="2200" dirty="0"/>
              <a:t>For more information on conducting risk assessments see: </a:t>
            </a:r>
            <a:r>
              <a:rPr lang="en-GB" sz="2200" u="sng" dirty="0">
                <a:solidFill>
                  <a:srgbClr val="009AC9"/>
                </a:solidFill>
                <a:hlinkClick r:id="rId3"/>
              </a:rPr>
              <a:t>Risk assessment and management of exposure of health care workers in the context of COVID-19: Interim guidance, 19March 2020</a:t>
            </a:r>
            <a:r>
              <a:rPr lang="en-GB" sz="2200" u="sng" dirty="0">
                <a:solidFill>
                  <a:srgbClr val="009AC9"/>
                </a:solidFill>
              </a:rPr>
              <a:t>, and 9 September 2020 </a:t>
            </a:r>
            <a:r>
              <a:rPr lang="en-US" sz="2200" dirty="0"/>
              <a:t>and </a:t>
            </a:r>
            <a:r>
              <a:rPr lang="en-US" sz="2200" u="sng" dirty="0">
                <a:solidFill>
                  <a:schemeClr val="hlink"/>
                </a:solidFill>
                <a:hlinkClick r:id="rId4">
                  <a:extLst>
                    <a:ext uri="{A12FA001-AC4F-418D-AE19-62706E023703}">
                      <ahyp:hlinkClr xmlns:ahyp="http://schemas.microsoft.com/office/drawing/2018/hyperlinkcolor" val="tx"/>
                    </a:ext>
                  </a:extLst>
                </a:hlinkClick>
              </a:rPr>
              <a:t>Laboratory biosafety guidance related to coronavirus disease (COVID-19): Interim guidance, 28 January 2021</a:t>
            </a:r>
            <a:endParaRPr sz="2200">
              <a:solidFill>
                <a:schemeClr val="hlink"/>
              </a:solidFill>
            </a:endParaRPr>
          </a:p>
          <a:p>
            <a:pPr marL="342900" lvl="0" indent="-215900" algn="l" rtl="0">
              <a:lnSpc>
                <a:spcPct val="90000"/>
              </a:lnSpc>
              <a:spcBef>
                <a:spcPts val="1000"/>
              </a:spcBef>
              <a:spcAft>
                <a:spcPts val="0"/>
              </a:spcAft>
              <a:buSzPts val="1700"/>
              <a:buNone/>
            </a:pPr>
            <a:endParaRPr sz="2200" dirty="0"/>
          </a:p>
          <a:p>
            <a:pPr marL="228600" lvl="0" indent="-101600" algn="l" rtl="0">
              <a:lnSpc>
                <a:spcPct val="90000"/>
              </a:lnSpc>
              <a:spcBef>
                <a:spcPts val="1000"/>
              </a:spcBef>
              <a:spcAft>
                <a:spcPts val="0"/>
              </a:spcAft>
              <a:buClr>
                <a:schemeClr val="accent1"/>
              </a:buClr>
              <a:buSzPts val="1700"/>
              <a:buNone/>
            </a:pPr>
            <a:endParaRPr sz="2200" dirty="0"/>
          </a:p>
          <a:p>
            <a:pPr marL="228600" lvl="0" indent="-101600" algn="l" rtl="0">
              <a:lnSpc>
                <a:spcPct val="90000"/>
              </a:lnSpc>
              <a:spcBef>
                <a:spcPts val="1000"/>
              </a:spcBef>
              <a:spcAft>
                <a:spcPts val="0"/>
              </a:spcAft>
              <a:buClr>
                <a:schemeClr val="accent1"/>
              </a:buClr>
              <a:buSzPts val="1700"/>
              <a:buNone/>
            </a:pPr>
            <a:endParaRPr sz="2200" dirty="0"/>
          </a:p>
        </p:txBody>
      </p:sp>
      <p:sp>
        <p:nvSpPr>
          <p:cNvPr id="148" name="Google Shape;148;p7"/>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8</a:t>
            </a:fld>
            <a:endParaRPr sz="1000"/>
          </a:p>
        </p:txBody>
      </p:sp>
      <p:sp>
        <p:nvSpPr>
          <p:cNvPr id="149" name="Google Shape;149;p7"/>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p>
            <a:r>
              <a:rPr lang="en-US" dirty="0"/>
              <a:t>SARS-CoV-2 Antigen Rapid Diagnostic Test Training Workshop – v3.0 | Safety for SARS-CoV-2 Antigen RDT testing </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8"/>
          <p:cNvSpPr txBox="1">
            <a:spLocks noGrp="1"/>
          </p:cNvSpPr>
          <p:nvPr>
            <p:ph type="title"/>
          </p:nvPr>
        </p:nvSpPr>
        <p:spPr>
          <a:xfrm>
            <a:off x="838199" y="70369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Risk level for SARS-CoV-2 Antigen RDT procedures</a:t>
            </a:r>
            <a:endParaRPr/>
          </a:p>
        </p:txBody>
      </p:sp>
      <p:sp>
        <p:nvSpPr>
          <p:cNvPr id="156" name="Google Shape;156;p8"/>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57" name="Google Shape;157;p8"/>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lnSpc>
                <a:spcPct val="100000"/>
              </a:lnSpc>
              <a:spcBef>
                <a:spcPts val="0"/>
              </a:spcBef>
              <a:spcAft>
                <a:spcPts val="0"/>
              </a:spcAft>
              <a:buSzPts val="1000"/>
              <a:buNone/>
            </a:pPr>
            <a:fld id="{00000000-1234-1234-1234-123412341234}" type="slidenum">
              <a:rPr lang="en-US"/>
              <a:t>9</a:t>
            </a:fld>
            <a:endParaRPr sz="1000"/>
          </a:p>
        </p:txBody>
      </p:sp>
      <p:graphicFrame>
        <p:nvGraphicFramePr>
          <p:cNvPr id="158" name="Google Shape;158;p8"/>
          <p:cNvGraphicFramePr/>
          <p:nvPr>
            <p:extLst>
              <p:ext uri="{D42A27DB-BD31-4B8C-83A1-F6EECF244321}">
                <p14:modId xmlns:p14="http://schemas.microsoft.com/office/powerpoint/2010/main" val="3030573334"/>
              </p:ext>
            </p:extLst>
          </p:nvPr>
        </p:nvGraphicFramePr>
        <p:xfrm>
          <a:off x="838199" y="2250754"/>
          <a:ext cx="9506800" cy="2285990"/>
        </p:xfrm>
        <a:graphic>
          <a:graphicData uri="http://schemas.openxmlformats.org/drawingml/2006/table">
            <a:tbl>
              <a:tblPr firstRow="1" firstCol="1" bandRow="1">
                <a:tableStyleId>{5940675A-B579-460E-94D1-54222C63F5DA}</a:tableStyleId>
              </a:tblPr>
              <a:tblGrid>
                <a:gridCol w="4150700">
                  <a:extLst>
                    <a:ext uri="{9D8B030D-6E8A-4147-A177-3AD203B41FA5}">
                      <a16:colId xmlns:a16="http://schemas.microsoft.com/office/drawing/2014/main" val="20000"/>
                    </a:ext>
                  </a:extLst>
                </a:gridCol>
                <a:gridCol w="2678050">
                  <a:extLst>
                    <a:ext uri="{9D8B030D-6E8A-4147-A177-3AD203B41FA5}">
                      <a16:colId xmlns:a16="http://schemas.microsoft.com/office/drawing/2014/main" val="20001"/>
                    </a:ext>
                  </a:extLst>
                </a:gridCol>
                <a:gridCol w="2678050">
                  <a:extLst>
                    <a:ext uri="{9D8B030D-6E8A-4147-A177-3AD203B41FA5}">
                      <a16:colId xmlns:a16="http://schemas.microsoft.com/office/drawing/2014/main" val="20002"/>
                    </a:ext>
                  </a:extLst>
                </a:gridCol>
              </a:tblGrid>
              <a:tr h="286425">
                <a:tc>
                  <a:txBody>
                    <a:bodyPr/>
                    <a:lstStyle/>
                    <a:p>
                      <a:pPr marL="0" marR="0" lvl="0" indent="0" algn="l" rtl="0">
                        <a:lnSpc>
                          <a:spcPct val="100000"/>
                        </a:lnSpc>
                        <a:spcBef>
                          <a:spcPts val="0"/>
                        </a:spcBef>
                        <a:spcAft>
                          <a:spcPts val="0"/>
                        </a:spcAft>
                        <a:buClr>
                          <a:srgbClr val="000000"/>
                        </a:buClr>
                        <a:buSzPts val="2000"/>
                        <a:buFont typeface="Arial"/>
                        <a:buNone/>
                      </a:pPr>
                      <a:r>
                        <a:rPr lang="en-US" sz="2200" u="none" strike="noStrike" cap="none" dirty="0">
                          <a:solidFill>
                            <a:schemeClr val="bg1"/>
                          </a:solidFill>
                          <a:sym typeface="Arial"/>
                        </a:rPr>
                        <a:t>Procedure</a:t>
                      </a:r>
                      <a:endParaRPr sz="2200" u="none" strike="noStrike" cap="none" dirty="0">
                        <a:solidFill>
                          <a:schemeClr val="bg1"/>
                        </a:solidFill>
                        <a:sym typeface="Arial"/>
                      </a:endParaRPr>
                    </a:p>
                  </a:txBody>
                  <a:tcPr marL="51425" marR="51425" marT="0" marB="0" anchor="ctr">
                    <a:solidFill>
                      <a:schemeClr val="accent1"/>
                    </a:solidFill>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200" u="none" strike="noStrike" cap="none" dirty="0">
                          <a:solidFill>
                            <a:schemeClr val="bg1"/>
                          </a:solidFill>
                          <a:sym typeface="Arial"/>
                        </a:rPr>
                        <a:t>Initial risk *</a:t>
                      </a:r>
                      <a:endParaRPr sz="1600" u="none" strike="noStrike" cap="none">
                        <a:solidFill>
                          <a:schemeClr val="bg1"/>
                        </a:solidFill>
                      </a:endParaRPr>
                    </a:p>
                  </a:txBody>
                  <a:tcPr marL="51425" marR="51425" marT="0" marB="0" anchor="ctr">
                    <a:solidFill>
                      <a:schemeClr val="accent1"/>
                    </a:solidFill>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200" u="none" strike="noStrike" cap="none" dirty="0">
                          <a:solidFill>
                            <a:schemeClr val="bg1"/>
                          </a:solidFill>
                          <a:sym typeface="Arial"/>
                        </a:rPr>
                        <a:t>Residual risk **</a:t>
                      </a:r>
                      <a:endParaRPr sz="1600" u="none" strike="noStrike" cap="none">
                        <a:solidFill>
                          <a:schemeClr val="bg1"/>
                        </a:solidFill>
                      </a:endParaRPr>
                    </a:p>
                  </a:txBody>
                  <a:tcPr marL="51425" marR="51425" marT="0" marB="0" anchor="ctr">
                    <a:solidFill>
                      <a:schemeClr val="accent1"/>
                    </a:solidFill>
                  </a:tcPr>
                </a:tc>
                <a:extLst>
                  <a:ext uri="{0D108BD9-81ED-4DB2-BD59-A6C34878D82A}">
                    <a16:rowId xmlns:a16="http://schemas.microsoft.com/office/drawing/2014/main" val="10000"/>
                  </a:ext>
                </a:extLst>
              </a:tr>
              <a:tr h="800100">
                <a:tc>
                  <a:txBody>
                    <a:bodyPr/>
                    <a:lstStyle/>
                    <a:p>
                      <a:pPr marL="0" marR="0" lvl="0" indent="0" algn="l" rtl="0">
                        <a:lnSpc>
                          <a:spcPct val="100000"/>
                        </a:lnSpc>
                        <a:spcBef>
                          <a:spcPts val="0"/>
                        </a:spcBef>
                        <a:spcAft>
                          <a:spcPts val="0"/>
                        </a:spcAft>
                        <a:buClr>
                          <a:srgbClr val="000000"/>
                        </a:buClr>
                        <a:buSzPts val="2000"/>
                        <a:buFont typeface="Arial"/>
                        <a:buNone/>
                      </a:pPr>
                      <a:r>
                        <a:rPr lang="en-US" sz="2200" u="none" strike="noStrike" cap="none" dirty="0">
                          <a:sym typeface="Arial"/>
                        </a:rPr>
                        <a:t>Sample collection</a:t>
                      </a:r>
                      <a:endParaRPr sz="2200" u="none" strike="noStrike" cap="none" dirty="0">
                        <a:sym typeface="Arial"/>
                      </a:endParaRPr>
                    </a:p>
                  </a:txBody>
                  <a:tcPr marL="51425" marR="51425" marT="0" marB="0"/>
                </a:tc>
                <a:tc>
                  <a:txBody>
                    <a:bodyPr/>
                    <a:lstStyle/>
                    <a:p>
                      <a:pPr marL="0" marR="0" lvl="0" indent="0" algn="l" rtl="0">
                        <a:lnSpc>
                          <a:spcPct val="100000"/>
                        </a:lnSpc>
                        <a:spcBef>
                          <a:spcPts val="0"/>
                        </a:spcBef>
                        <a:spcAft>
                          <a:spcPts val="0"/>
                        </a:spcAft>
                        <a:buClr>
                          <a:schemeClr val="dk1"/>
                        </a:buClr>
                        <a:buSzPts val="2000"/>
                        <a:buFont typeface="Noto Sans Symbols"/>
                        <a:buNone/>
                      </a:pPr>
                      <a:r>
                        <a:rPr lang="en-US" sz="2200" u="none" strike="noStrike" cap="none" dirty="0">
                          <a:sym typeface="Arial"/>
                        </a:rPr>
                        <a:t>Medium to high</a:t>
                      </a:r>
                      <a:endParaRPr sz="1600" u="none" strike="noStrike" cap="none" dirty="0"/>
                    </a:p>
                  </a:txBody>
                  <a:tcPr marL="51425" marR="51425" marT="0" marB="0"/>
                </a:tc>
                <a:tc>
                  <a:txBody>
                    <a:bodyPr/>
                    <a:lstStyle/>
                    <a:p>
                      <a:pPr marL="0" marR="0" lvl="0" indent="0" algn="l" rtl="0">
                        <a:lnSpc>
                          <a:spcPct val="100000"/>
                        </a:lnSpc>
                        <a:spcBef>
                          <a:spcPts val="0"/>
                        </a:spcBef>
                        <a:spcAft>
                          <a:spcPts val="0"/>
                        </a:spcAft>
                        <a:buClr>
                          <a:schemeClr val="dk1"/>
                        </a:buClr>
                        <a:buSzPts val="2000"/>
                        <a:buFont typeface="Noto Sans Symbols"/>
                        <a:buNone/>
                      </a:pPr>
                      <a:r>
                        <a:rPr lang="en-US" sz="2200" u="none" strike="noStrike" cap="none" dirty="0">
                          <a:sym typeface="Arial"/>
                        </a:rPr>
                        <a:t>Low to medium</a:t>
                      </a:r>
                      <a:endParaRPr sz="2200" u="none" strike="noStrike" cap="none" dirty="0">
                        <a:sym typeface="Arial"/>
                      </a:endParaRPr>
                    </a:p>
                  </a:txBody>
                  <a:tcPr marL="51425" marR="51425" marT="0" marB="0"/>
                </a:tc>
                <a:extLst>
                  <a:ext uri="{0D108BD9-81ED-4DB2-BD59-A6C34878D82A}">
                    <a16:rowId xmlns:a16="http://schemas.microsoft.com/office/drawing/2014/main" val="10001"/>
                  </a:ext>
                </a:extLst>
              </a:tr>
              <a:tr h="480050">
                <a:tc>
                  <a:txBody>
                    <a:bodyPr/>
                    <a:lstStyle/>
                    <a:p>
                      <a:pPr marL="0" marR="0" lvl="0" indent="0" algn="l" rtl="0">
                        <a:lnSpc>
                          <a:spcPct val="100000"/>
                        </a:lnSpc>
                        <a:spcBef>
                          <a:spcPts val="0"/>
                        </a:spcBef>
                        <a:spcAft>
                          <a:spcPts val="0"/>
                        </a:spcAft>
                        <a:buClr>
                          <a:srgbClr val="000000"/>
                        </a:buClr>
                        <a:buSzPts val="2000"/>
                        <a:buFont typeface="Arial"/>
                        <a:buNone/>
                      </a:pPr>
                      <a:r>
                        <a:rPr lang="en-US" sz="2200" u="none" strike="noStrike" cap="none" dirty="0">
                          <a:sym typeface="Arial"/>
                        </a:rPr>
                        <a:t>Sample receipt and accession</a:t>
                      </a:r>
                      <a:endParaRPr sz="2200" u="none" strike="noStrike" cap="none" dirty="0">
                        <a:sym typeface="Arial"/>
                      </a:endParaRPr>
                    </a:p>
                  </a:txBody>
                  <a:tcPr marL="51425" marR="51425" marT="0" marB="0"/>
                </a:tc>
                <a:tc>
                  <a:txBody>
                    <a:bodyPr/>
                    <a:lstStyle/>
                    <a:p>
                      <a:pPr marL="0" marR="0" lvl="0" indent="0" algn="l" rtl="0">
                        <a:lnSpc>
                          <a:spcPct val="100000"/>
                        </a:lnSpc>
                        <a:spcBef>
                          <a:spcPts val="0"/>
                        </a:spcBef>
                        <a:spcAft>
                          <a:spcPts val="0"/>
                        </a:spcAft>
                        <a:buClr>
                          <a:srgbClr val="000000"/>
                        </a:buClr>
                        <a:buSzPts val="2000"/>
                        <a:buFont typeface="Arial"/>
                        <a:buNone/>
                      </a:pPr>
                      <a:r>
                        <a:rPr lang="en-US" sz="2200" u="none" strike="noStrike" cap="none" dirty="0">
                          <a:sym typeface="Arial"/>
                        </a:rPr>
                        <a:t>Low</a:t>
                      </a:r>
                      <a:endParaRPr sz="1600" u="none" strike="noStrike" cap="none" dirty="0"/>
                    </a:p>
                  </a:txBody>
                  <a:tcPr marL="51425" marR="51425" marT="0" marB="0"/>
                </a:tc>
                <a:tc>
                  <a:txBody>
                    <a:bodyPr/>
                    <a:lstStyle/>
                    <a:p>
                      <a:pPr marL="0" marR="0" lvl="0" indent="0" algn="l" rtl="0">
                        <a:lnSpc>
                          <a:spcPct val="100000"/>
                        </a:lnSpc>
                        <a:spcBef>
                          <a:spcPts val="0"/>
                        </a:spcBef>
                        <a:spcAft>
                          <a:spcPts val="0"/>
                        </a:spcAft>
                        <a:buClr>
                          <a:srgbClr val="000000"/>
                        </a:buClr>
                        <a:buSzPts val="2000"/>
                        <a:buFont typeface="Arial"/>
                        <a:buNone/>
                      </a:pPr>
                      <a:r>
                        <a:rPr lang="en-US" sz="2200" u="none" strike="noStrike" cap="none" dirty="0">
                          <a:sym typeface="Arial"/>
                        </a:rPr>
                        <a:t>Low</a:t>
                      </a:r>
                      <a:endParaRPr sz="1600" u="none" strike="noStrike" cap="none" dirty="0"/>
                    </a:p>
                  </a:txBody>
                  <a:tcPr marL="51425" marR="51425" marT="0" marB="0"/>
                </a:tc>
                <a:extLst>
                  <a:ext uri="{0D108BD9-81ED-4DB2-BD59-A6C34878D82A}">
                    <a16:rowId xmlns:a16="http://schemas.microsoft.com/office/drawing/2014/main" val="10002"/>
                  </a:ext>
                </a:extLst>
              </a:tr>
              <a:tr h="480050">
                <a:tc>
                  <a:txBody>
                    <a:bodyPr/>
                    <a:lstStyle/>
                    <a:p>
                      <a:pPr marL="0" marR="0" lvl="0" indent="0" algn="l" rtl="0">
                        <a:lnSpc>
                          <a:spcPct val="100000"/>
                        </a:lnSpc>
                        <a:spcBef>
                          <a:spcPts val="0"/>
                        </a:spcBef>
                        <a:spcAft>
                          <a:spcPts val="0"/>
                        </a:spcAft>
                        <a:buClr>
                          <a:srgbClr val="000000"/>
                        </a:buClr>
                        <a:buSzPts val="2000"/>
                        <a:buFont typeface="Arial"/>
                        <a:buNone/>
                      </a:pPr>
                      <a:r>
                        <a:rPr lang="en-US" sz="2200" u="none" strike="noStrike" cap="none" dirty="0">
                          <a:sym typeface="Arial"/>
                        </a:rPr>
                        <a:t>SARS-CoV-2 Antigen RDT testing</a:t>
                      </a:r>
                      <a:endParaRPr sz="2200" u="none" strike="noStrike" cap="none" dirty="0">
                        <a:sym typeface="Arial"/>
                      </a:endParaRPr>
                    </a:p>
                  </a:txBody>
                  <a:tcPr marL="51425" marR="51425" marT="0" marB="0"/>
                </a:tc>
                <a:tc>
                  <a:txBody>
                    <a:bodyPr/>
                    <a:lstStyle/>
                    <a:p>
                      <a:pPr marL="0" marR="0" lvl="0" indent="0" algn="l" rtl="0">
                        <a:lnSpc>
                          <a:spcPct val="100000"/>
                        </a:lnSpc>
                        <a:spcBef>
                          <a:spcPts val="0"/>
                        </a:spcBef>
                        <a:spcAft>
                          <a:spcPts val="0"/>
                        </a:spcAft>
                        <a:buClr>
                          <a:srgbClr val="000000"/>
                        </a:buClr>
                        <a:buSzPts val="2000"/>
                        <a:buFont typeface="Arial"/>
                        <a:buNone/>
                      </a:pPr>
                      <a:r>
                        <a:rPr lang="en-US" sz="2200" u="none" strike="noStrike" cap="none" dirty="0">
                          <a:sym typeface="Arial"/>
                        </a:rPr>
                        <a:t>Low</a:t>
                      </a:r>
                      <a:endParaRPr sz="1600" u="none" strike="noStrike" cap="none" dirty="0"/>
                    </a:p>
                  </a:txBody>
                  <a:tcPr marL="51425" marR="51425" marT="0" marB="0"/>
                </a:tc>
                <a:tc>
                  <a:txBody>
                    <a:bodyPr/>
                    <a:lstStyle/>
                    <a:p>
                      <a:pPr marL="0" marR="0" lvl="0" indent="0" algn="l" rtl="0">
                        <a:lnSpc>
                          <a:spcPct val="100000"/>
                        </a:lnSpc>
                        <a:spcBef>
                          <a:spcPts val="0"/>
                        </a:spcBef>
                        <a:spcAft>
                          <a:spcPts val="0"/>
                        </a:spcAft>
                        <a:buClr>
                          <a:srgbClr val="000000"/>
                        </a:buClr>
                        <a:buSzPts val="2000"/>
                        <a:buFont typeface="Arial"/>
                        <a:buNone/>
                      </a:pPr>
                      <a:r>
                        <a:rPr lang="en-US" sz="2200" u="none" strike="noStrike" cap="none" dirty="0">
                          <a:sym typeface="Arial"/>
                        </a:rPr>
                        <a:t>Low</a:t>
                      </a:r>
                      <a:endParaRPr sz="1600" u="none" strike="noStrike" cap="none" dirty="0"/>
                    </a:p>
                  </a:txBody>
                  <a:tcPr marL="51425" marR="51425" marT="0" marB="0"/>
                </a:tc>
                <a:extLst>
                  <a:ext uri="{0D108BD9-81ED-4DB2-BD59-A6C34878D82A}">
                    <a16:rowId xmlns:a16="http://schemas.microsoft.com/office/drawing/2014/main" val="10003"/>
                  </a:ext>
                </a:extLst>
              </a:tr>
            </a:tbl>
          </a:graphicData>
        </a:graphic>
      </p:graphicFrame>
      <p:sp>
        <p:nvSpPr>
          <p:cNvPr id="159" name="Google Shape;159;p8"/>
          <p:cNvSpPr txBox="1"/>
          <p:nvPr/>
        </p:nvSpPr>
        <p:spPr>
          <a:xfrm>
            <a:off x="755315" y="4874396"/>
            <a:ext cx="10681368"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chemeClr val="dk1"/>
                </a:solidFill>
                <a:latin typeface="Arial"/>
                <a:ea typeface="Arial"/>
                <a:cs typeface="Arial"/>
                <a:sym typeface="Arial"/>
              </a:rPr>
              <a:t>* Initial risk: Risk prior to any specific precautions being in place (e.g., ventilation, PPE)</a:t>
            </a:r>
            <a:endParaRPr sz="15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chemeClr val="dk1"/>
                </a:solidFill>
                <a:latin typeface="Arial"/>
                <a:ea typeface="Arial"/>
                <a:cs typeface="Arial"/>
                <a:sym typeface="Arial"/>
              </a:rPr>
              <a:t>** Residual risk: Risk remaining after basic precautions are in place (e.g., ventilation, PPE)</a:t>
            </a:r>
            <a:endParaRPr sz="1500" b="0" i="0" u="none" strike="noStrike" cap="none">
              <a:solidFill>
                <a:schemeClr val="dk1"/>
              </a:solidFill>
              <a:latin typeface="Arial"/>
              <a:ea typeface="Arial"/>
              <a:cs typeface="Arial"/>
              <a:sym typeface="Arial"/>
            </a:endParaRPr>
          </a:p>
        </p:txBody>
      </p:sp>
      <p:sp>
        <p:nvSpPr>
          <p:cNvPr id="160" name="Google Shape;160;p8"/>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p>
            <a:r>
              <a:rPr lang="en-US" dirty="0"/>
              <a:t>SARS-CoV-2 Antigen Rapid Diagnostic Test Training Workshop – v3.0 | Safety for SARS-CoV-2 Antigen RDT testing </a:t>
            </a:r>
            <a:endParaRPr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A2F18066C03F5499150099924B49185" ma:contentTypeVersion="13" ma:contentTypeDescription="Create a new document." ma:contentTypeScope="" ma:versionID="2315772953c8bd93a8996c238dcba93d">
  <xsd:schema xmlns:xsd="http://www.w3.org/2001/XMLSchema" xmlns:xs="http://www.w3.org/2001/XMLSchema" xmlns:p="http://schemas.microsoft.com/office/2006/metadata/properties" xmlns:ns2="759e0dc5-5fc7-4b1a-9988-0ec5a3af862d" xmlns:ns3="450f158c-397a-4a9d-b005-a44c92e0fccb" targetNamespace="http://schemas.microsoft.com/office/2006/metadata/properties" ma:root="true" ma:fieldsID="5d6c42228201fd9bf3b58f2a45ac1aa4" ns2:_="" ns3:_="">
    <xsd:import namespace="759e0dc5-5fc7-4b1a-9988-0ec5a3af862d"/>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9e0dc5-5fc7-4b1a-9988-0ec5a3af862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F219397-304E-4044-BFC9-428472BD823C}">
  <ds:schemaRefs>
    <ds:schemaRef ds:uri="http://schemas.microsoft.com/sharepoint/v3/contenttype/forms"/>
  </ds:schemaRefs>
</ds:datastoreItem>
</file>

<file path=customXml/itemProps2.xml><?xml version="1.0" encoding="utf-8"?>
<ds:datastoreItem xmlns:ds="http://schemas.openxmlformats.org/officeDocument/2006/customXml" ds:itemID="{D7324F70-886C-4FCB-A4B5-1A61C44923B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59e0dc5-5fc7-4b1a-9988-0ec5a3af862d"/>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D63E788-0396-4B5C-9833-D447FDEF3AE6}">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293</TotalTime>
  <Words>2979</Words>
  <Application>Microsoft Office PowerPoint</Application>
  <PresentationFormat>Widescreen</PresentationFormat>
  <Paragraphs>280</Paragraphs>
  <Slides>28</Slides>
  <Notes>27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Avenir</vt:lpstr>
      <vt:lpstr>Calibri</vt:lpstr>
      <vt:lpstr>Noto Sans Symbols</vt:lpstr>
      <vt:lpstr>Office Theme</vt:lpstr>
      <vt:lpstr>05</vt:lpstr>
      <vt:lpstr>Disclaimer</vt:lpstr>
      <vt:lpstr>Learning objectives</vt:lpstr>
      <vt:lpstr>SARS-CoV-2 transmission (1)</vt:lpstr>
      <vt:lpstr>SARS-CoV-2 transmission (2)</vt:lpstr>
      <vt:lpstr>SARS-CoV-2 transmission (3)</vt:lpstr>
      <vt:lpstr>Conducting a biological risk assessment (1)</vt:lpstr>
      <vt:lpstr>Conducting a biological risk assessment (2)</vt:lpstr>
      <vt:lpstr>Risk level for SARS-CoV-2 Antigen RDT procedures</vt:lpstr>
      <vt:lpstr>What you should do before sample collection and testing</vt:lpstr>
      <vt:lpstr>How to put on and how to take off PPE</vt:lpstr>
      <vt:lpstr>Setting up the workstation</vt:lpstr>
      <vt:lpstr>Workstation setup</vt:lpstr>
      <vt:lpstr>When working with SARS-CoV-2 Antigen RDTs, you should:</vt:lpstr>
      <vt:lpstr>Disinfectants</vt:lpstr>
      <vt:lpstr>Disinfectants for SARS-CoV-2</vt:lpstr>
      <vt:lpstr>Preparation and use of disinfectants</vt:lpstr>
      <vt:lpstr>Diluting disinfectants: Bleach – example of a 0.5% solution</vt:lpstr>
      <vt:lpstr>Diluting disinfectants: Ethanol</vt:lpstr>
      <vt:lpstr>Managing a spill</vt:lpstr>
      <vt:lpstr>Waste management</vt:lpstr>
      <vt:lpstr>Managing waste (1)</vt:lpstr>
      <vt:lpstr>Managing waste (2)</vt:lpstr>
      <vt:lpstr>What you should do after testing</vt:lpstr>
      <vt:lpstr>Testing in the community</vt:lpstr>
      <vt:lpstr>PowerPoint Presentation</vt:lpstr>
      <vt:lpstr>PowerPoint Presentation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05</dc:title>
  <dc:creator>JOHN ROSS PAPA</dc:creator>
  <cp:lastModifiedBy>natacha milhano</cp:lastModifiedBy>
  <cp:revision>102</cp:revision>
  <dcterms:created xsi:type="dcterms:W3CDTF">2020-10-08T10:02:18Z</dcterms:created>
  <dcterms:modified xsi:type="dcterms:W3CDTF">2022-10-04T12:12:43Z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0x0101008A2F18066C03F5499150099924B49185</vt:lpwstr>
  </property>
  <property fmtid="{D5CDD505-2E9C-101B-9397-08002B2CF9AE}" pid="3" name="ArticulateGUID">
    <vt:lpwstr>730734AC-825D-4C4D-8360-88FB110BEA7A</vt:lpwstr>
  </property>
  <property fmtid="{D5CDD505-2E9C-101B-9397-08002B2CF9AE}" pid="4" name="ArticulatePath">
    <vt:lpwstr>https://worldhealthorg-my.sharepoint.com/personal/traorez_who_int/Documents/Track changes_EN/5_SARS-CoV-2 RDT_OpenWHO_05_Safety_v1.0</vt:lpwstr>
  </property>
</Properties>
</file>